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89" r:id="rId4"/>
    <p:sldId id="321" r:id="rId5"/>
    <p:sldId id="323" r:id="rId6"/>
    <p:sldId id="322" r:id="rId7"/>
    <p:sldId id="329" r:id="rId8"/>
    <p:sldId id="324" r:id="rId9"/>
    <p:sldId id="328" r:id="rId10"/>
    <p:sldId id="327" r:id="rId11"/>
    <p:sldId id="330" r:id="rId12"/>
    <p:sldId id="333" r:id="rId13"/>
    <p:sldId id="331" r:id="rId14"/>
    <p:sldId id="334" r:id="rId15"/>
    <p:sldId id="335" r:id="rId16"/>
    <p:sldId id="336" r:id="rId17"/>
    <p:sldId id="288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조선일보명조" panose="02030304000000000000" pitchFamily="18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E719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5" autoAdjust="0"/>
    <p:restoredTop sz="82436" autoAdjust="0"/>
  </p:normalViewPr>
  <p:slideViewPr>
    <p:cSldViewPr snapToGrid="0">
      <p:cViewPr>
        <p:scale>
          <a:sx n="75" d="100"/>
          <a:sy n="75" d="100"/>
        </p:scale>
        <p:origin x="1176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Artist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기리보이</c:v>
                </c:pt>
                <c:pt idx="1">
                  <c:v>더 콰이엇</c:v>
                </c:pt>
                <c:pt idx="2">
                  <c:v>pH-1</c:v>
                </c:pt>
                <c:pt idx="3">
                  <c:v>염따</c:v>
                </c:pt>
                <c:pt idx="4">
                  <c:v>창모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1.33083690889179</c:v>
                </c:pt>
                <c:pt idx="1">
                  <c:v>1.3656545133562701</c:v>
                </c:pt>
                <c:pt idx="2">
                  <c:v>1.4694266710430299</c:v>
                </c:pt>
                <c:pt idx="3">
                  <c:v>1.4713474987074699</c:v>
                </c:pt>
                <c:pt idx="4">
                  <c:v>1.5084255002439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D2-48A5-974D-548425CF8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  <a:latin typeface="조선일보명조" panose="02030304000000000000" pitchFamily="18" charset="-127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Producer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창모</c:v>
                </c:pt>
                <c:pt idx="1">
                  <c:v>코드쿤스트</c:v>
                </c:pt>
                <c:pt idx="2">
                  <c:v>NOISE...MINSU</c:v>
                </c:pt>
                <c:pt idx="3">
                  <c:v>염따</c:v>
                </c:pt>
                <c:pt idx="4">
                  <c:v>기리보이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1.02334918570704</c:v>
                </c:pt>
                <c:pt idx="2">
                  <c:v>1.14578485488891</c:v>
                </c:pt>
                <c:pt idx="3">
                  <c:v>1.4713474987074699</c:v>
                </c:pt>
                <c:pt idx="4">
                  <c:v>1.52029654663056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F0-4CAC-81A3-D887756610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ko-KR"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altLang="ko-KR" sz="1100">
          <a:solidFill>
            <a:schemeClr val="bg1"/>
          </a:solidFill>
          <a:latin typeface="조선일보명조" panose="02030304000000000000" pitchFamily="18" charset="-127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Producer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그레이</c:v>
                </c:pt>
                <c:pt idx="1">
                  <c:v>아프로</c:v>
                </c:pt>
                <c:pt idx="2">
                  <c:v>염따</c:v>
                </c:pt>
                <c:pt idx="3">
                  <c:v>기리보이</c:v>
                </c:pt>
                <c:pt idx="4">
                  <c:v>코드쿤스트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2482</c:v>
                </c:pt>
                <c:pt idx="1">
                  <c:v>3820</c:v>
                </c:pt>
                <c:pt idx="2">
                  <c:v>4210</c:v>
                </c:pt>
                <c:pt idx="3">
                  <c:v>4461</c:v>
                </c:pt>
                <c:pt idx="4">
                  <c:v>5927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09-4D87-A6A3-087814B3DA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  <a:latin typeface="조선일보명조" panose="02030304000000000000" pitchFamily="18" charset="-127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Artist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릴보이</c:v>
                </c:pt>
                <c:pt idx="1">
                  <c:v>스윙스</c:v>
                </c:pt>
                <c:pt idx="2">
                  <c:v>기리보이</c:v>
                </c:pt>
                <c:pt idx="3">
                  <c:v>다이나믹듀오</c:v>
                </c:pt>
                <c:pt idx="4">
                  <c:v>로꼬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2939</c:v>
                </c:pt>
                <c:pt idx="1">
                  <c:v>3219</c:v>
                </c:pt>
                <c:pt idx="2">
                  <c:v>3473</c:v>
                </c:pt>
                <c:pt idx="3">
                  <c:v>3712</c:v>
                </c:pt>
                <c:pt idx="4">
                  <c:v>6010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58-42BC-8CE0-5ECD40DCC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  <a:latin typeface="조선일보명조" panose="02030304000000000000" pitchFamily="18" charset="-127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Artist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지코</c:v>
                </c:pt>
                <c:pt idx="1">
                  <c:v>더콰이엇</c:v>
                </c:pt>
                <c:pt idx="2">
                  <c:v>pH-1</c:v>
                </c:pt>
                <c:pt idx="3">
                  <c:v>창모</c:v>
                </c:pt>
                <c:pt idx="4">
                  <c:v>염따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1.3249364579096401</c:v>
                </c:pt>
                <c:pt idx="1">
                  <c:v>1.40008467834559</c:v>
                </c:pt>
                <c:pt idx="2">
                  <c:v>1.41511430963873</c:v>
                </c:pt>
                <c:pt idx="3">
                  <c:v>1.49089753255248</c:v>
                </c:pt>
                <c:pt idx="4">
                  <c:v>1.5044453758746299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22-43B6-8B66-3DFD859D90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  <a:latin typeface="조선일보명조" panose="02030304000000000000" pitchFamily="18" charset="-127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Artist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기리보이</c:v>
                </c:pt>
                <c:pt idx="1">
                  <c:v>더 콰이엇</c:v>
                </c:pt>
                <c:pt idx="2">
                  <c:v>pH-1</c:v>
                </c:pt>
                <c:pt idx="3">
                  <c:v>염따</c:v>
                </c:pt>
                <c:pt idx="4">
                  <c:v>창모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1.33083690889179</c:v>
                </c:pt>
                <c:pt idx="1">
                  <c:v>1.3656545133562701</c:v>
                </c:pt>
                <c:pt idx="2">
                  <c:v>1.4694266710430299</c:v>
                </c:pt>
                <c:pt idx="3">
                  <c:v>1.4713474987074699</c:v>
                </c:pt>
                <c:pt idx="4">
                  <c:v>1.5084255002439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39-44C5-B350-C77502EEF0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  <a:latin typeface="조선일보명조" panose="02030304000000000000" pitchFamily="18" charset="-127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Producer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김효은</c:v>
                </c:pt>
                <c:pt idx="1">
                  <c:v>창모</c:v>
                </c:pt>
                <c:pt idx="2">
                  <c:v>NOISE...MINSU</c:v>
                </c:pt>
                <c:pt idx="3">
                  <c:v>기리보이</c:v>
                </c:pt>
                <c:pt idx="4">
                  <c:v>염따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0.96740052103996199</c:v>
                </c:pt>
                <c:pt idx="1">
                  <c:v>1</c:v>
                </c:pt>
                <c:pt idx="2">
                  <c:v>1.20554611086845</c:v>
                </c:pt>
                <c:pt idx="3">
                  <c:v>1.3346740311826499</c:v>
                </c:pt>
                <c:pt idx="4">
                  <c:v>1.4220999144017601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33-4090-9D51-1D5211199E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  <a:latin typeface="조선일보명조" panose="02030304000000000000" pitchFamily="18" charset="-127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Producer Weighted Degree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창모</c:v>
                </c:pt>
                <c:pt idx="1">
                  <c:v>코드쿤스트</c:v>
                </c:pt>
                <c:pt idx="2">
                  <c:v>NOISE...MINSU</c:v>
                </c:pt>
                <c:pt idx="3">
                  <c:v>염따</c:v>
                </c:pt>
                <c:pt idx="4">
                  <c:v>기리보이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1.02334918570704</c:v>
                </c:pt>
                <c:pt idx="2">
                  <c:v>1.14578485488891</c:v>
                </c:pt>
                <c:pt idx="3">
                  <c:v>1.4713474987074699</c:v>
                </c:pt>
                <c:pt idx="4">
                  <c:v>1.52029654663056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D7-4642-A3AD-3DE80D041E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3223280"/>
        <c:axId val="313214544"/>
      </c:barChart>
      <c:catAx>
        <c:axId val="31322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14544"/>
        <c:crosses val="autoZero"/>
        <c:auto val="1"/>
        <c:lblAlgn val="ctr"/>
        <c:lblOffset val="100"/>
        <c:noMultiLvlLbl val="0"/>
      </c:catAx>
      <c:valAx>
        <c:axId val="313214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defRPr>
            </a:pPr>
            <a:endParaRPr lang="ko-KR"/>
          </a:p>
        </c:txPr>
        <c:crossAx val="31322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  <a:latin typeface="조선일보명조" panose="02030304000000000000" pitchFamily="18" charset="-127"/>
          <a:ea typeface="조선일보명조" panose="02030304000000000000" pitchFamily="18" charset="-127"/>
          <a:cs typeface="조선일보명조" panose="02030304000000000000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427F-CE4E-478E-B326-61D5C0833CC9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47659-A082-4151-A380-C1DFC834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6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중요성</a:t>
            </a:r>
            <a:r>
              <a:rPr lang="en-US" altLang="ko-KR" dirty="0"/>
              <a:t>, </a:t>
            </a:r>
            <a:r>
              <a:rPr lang="ko-KR" altLang="en-US" dirty="0"/>
              <a:t>독창성 파트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6000</a:t>
            </a:r>
            <a:r>
              <a:rPr lang="ko-KR" altLang="en-US" dirty="0"/>
              <a:t>억 출처 </a:t>
            </a:r>
            <a:r>
              <a:rPr lang="en-US" altLang="ko-KR" dirty="0"/>
              <a:t>&gt; </a:t>
            </a:r>
            <a:r>
              <a:rPr lang="ko-KR" altLang="en-US" dirty="0"/>
              <a:t>문화체육관광부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835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적절한 가중치 값을 도출하기 위해 고민했습니다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초기에 고안된 가중치 공식은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~~~~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가중치 식입니다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하지만 이는 유의미한 값을 이끌어내지 못 했고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계속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~~~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한 결과 현재의 가중치 값을 도출했습니다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endParaRPr lang="en-US" altLang="ko-KR" sz="1800" kern="100" spc="-60" dirty="0">
              <a:solidFill>
                <a:srgbClr val="000000"/>
              </a:solidFill>
              <a:effectLst/>
              <a:latin typeface="신명 견명조"/>
              <a:ea typeface="조선일보명조" panose="02030304000000000000" pitchFamily="18" charset="-127"/>
              <a:cs typeface="신명 태고딕"/>
            </a:endParaRPr>
          </a:p>
          <a:p>
            <a:pPr indent="111760" algn="just" latinLnBrk="0">
              <a:lnSpc>
                <a:spcPct val="115000"/>
              </a:lnSpc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가중연결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중심성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(Weighted Degree Centrality)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가중치 공식은 먼저 </a:t>
            </a:r>
            <a:r>
              <a:rPr lang="en-US" altLang="ko-KR" sz="1800" u="sng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(</a:t>
            </a:r>
            <a:r>
              <a:rPr lang="ko-KR" altLang="ko-KR" sz="1800" u="sng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가중치</a:t>
            </a:r>
            <a:r>
              <a:rPr lang="en-US" altLang="ko-KR" sz="1800" u="sng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1)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=[(1-(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해당 곡의 순위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/101)^2)*100]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로 설정하였다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이를 바탕으로 작성된 전체 아티스트와 프로듀서의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엣지의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가중치 중 최대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최소값을 구하고 나서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(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가중치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2</a:t>
            </a:r>
            <a:r>
              <a:rPr lang="en-US" altLang="ko-KR" sz="1800" u="sng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)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=(</a:t>
            </a:r>
            <a:r>
              <a:rPr lang="ko-KR" altLang="ko-KR" sz="1800" u="sng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가중치</a:t>
            </a:r>
            <a:r>
              <a:rPr lang="en-US" altLang="ko-KR" sz="1800" u="sng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1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-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최소값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)/(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최대값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-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최소값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)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의 식으로 가중치를 계산한다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마지막으로 각 두 노드 간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협업된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곡들의 가중치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2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값을 총합하여 최종 가중치를 구한다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  <a:p>
            <a:pPr indent="111760" algn="just" latinLnBrk="0">
              <a:lnSpc>
                <a:spcPct val="115000"/>
              </a:lnSpc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그래프를 쉽게 파악하기 위해 데이터 시각화 도구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‘Gephi’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프로그램을 사용했다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‘Gephi’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는 대규모 데이터를 시각화하고 분석하기 위한 오픈 소프트웨어이다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[3].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노드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엣지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가중치를 설정했다면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Gephi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를 이용해 그래프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중심성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수치를 계산하고 쉽게 파악할 수 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877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조선일보명조" panose="02030304000000000000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차원 가중치 식을 사용하였을 때가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차원 가중치 식을 사용했을 때보다 상대적으로 더 높은 순위를 기록한 곡들을 많이 가진 아티스트와 프로듀서들이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 top5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에 위치하였다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그러므로 높은 순위에 대해 더 많은 가중치를 주는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차원 가중치 식을 이용하여 분석을 진행하였다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45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11760" algn="just" latinLnBrk="0">
              <a:lnSpc>
                <a:spcPct val="115000"/>
              </a:lnSpc>
            </a:pPr>
            <a:r>
              <a:rPr lang="ko-KR" altLang="ko-KR" sz="1800" spc="-60" dirty="0">
                <a:effectLst/>
                <a:ea typeface="조선일보명조" panose="02030304000000000000" pitchFamily="18" charset="-127"/>
              </a:rPr>
              <a:t>앞서 분석했던 가중연결 </a:t>
            </a:r>
            <a:r>
              <a:rPr lang="ko-KR" altLang="ko-KR" sz="1800" spc="-60" dirty="0" err="1">
                <a:effectLst/>
                <a:ea typeface="조선일보명조" panose="02030304000000000000" pitchFamily="18" charset="-127"/>
              </a:rPr>
              <a:t>중심성</a:t>
            </a:r>
            <a:r>
              <a:rPr lang="en-US" altLang="ko-KR" sz="1800" spc="-60" dirty="0">
                <a:effectLst/>
                <a:ea typeface="조선일보명조" panose="02030304000000000000" pitchFamily="18" charset="-127"/>
              </a:rPr>
              <a:t>(Weighted Degree Centrality)</a:t>
            </a:r>
            <a:r>
              <a:rPr lang="ko-KR" altLang="ko-KR" sz="1800" spc="-60" dirty="0">
                <a:effectLst/>
                <a:ea typeface="조선일보명조" panose="02030304000000000000" pitchFamily="18" charset="-127"/>
              </a:rPr>
              <a:t>을 보다 손쉽게 파악하기 위해 시각화 하였다</a:t>
            </a:r>
            <a:r>
              <a:rPr lang="en-US" altLang="ko-KR" sz="1800" spc="-60" dirty="0">
                <a:effectLst/>
                <a:ea typeface="조선일보명조" panose="02030304000000000000" pitchFamily="18" charset="-127"/>
              </a:rPr>
              <a:t>. </a:t>
            </a:r>
            <a:r>
              <a:rPr lang="ko-KR" altLang="ko-KR" sz="1800" spc="-60" dirty="0">
                <a:effectLst/>
                <a:ea typeface="조선일보명조" panose="02030304000000000000" pitchFamily="18" charset="-127"/>
              </a:rPr>
              <a:t>노드의 크기는 각 프로듀서의 영향력을</a:t>
            </a:r>
            <a:r>
              <a:rPr lang="en-US" altLang="ko-KR" sz="1800" spc="-60" dirty="0">
                <a:effectLst/>
                <a:ea typeface="조선일보명조" panose="02030304000000000000" pitchFamily="18" charset="-127"/>
              </a:rPr>
              <a:t>, </a:t>
            </a:r>
            <a:r>
              <a:rPr lang="ko-KR" altLang="ko-KR" sz="1800" spc="-60" dirty="0" err="1">
                <a:effectLst/>
                <a:ea typeface="조선일보명조" panose="02030304000000000000" pitchFamily="18" charset="-127"/>
              </a:rPr>
              <a:t>엣지의</a:t>
            </a:r>
            <a:r>
              <a:rPr lang="ko-KR" altLang="ko-KR" sz="1800" spc="-60" dirty="0">
                <a:effectLst/>
                <a:ea typeface="조선일보명조" panose="02030304000000000000" pitchFamily="18" charset="-127"/>
              </a:rPr>
              <a:t> 굵기는 음원 차트</a:t>
            </a:r>
            <a:r>
              <a:rPr lang="en-US" altLang="ko-KR" sz="1800" spc="-60" dirty="0">
                <a:effectLst/>
                <a:ea typeface="조선일보명조" panose="02030304000000000000" pitchFamily="18" charset="-127"/>
              </a:rPr>
              <a:t> </a:t>
            </a:r>
            <a:r>
              <a:rPr lang="ko-KR" altLang="en-US" sz="1800" spc="-60" dirty="0">
                <a:effectLst/>
                <a:ea typeface="조선일보명조" panose="02030304000000000000" pitchFamily="18" charset="-127"/>
              </a:rPr>
              <a:t>성적 가중치의 총합을 의미한다</a:t>
            </a:r>
            <a:r>
              <a:rPr lang="en-US" altLang="ko-KR" sz="1800" spc="-60" dirty="0">
                <a:effectLst/>
                <a:ea typeface="조선일보명조" panose="02030304000000000000" pitchFamily="18" charset="-127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r>
              <a:rPr lang="ko-KR" altLang="ko-KR" sz="1800" spc="-60" dirty="0">
                <a:effectLst/>
                <a:ea typeface="조선일보명조" panose="02030304000000000000" pitchFamily="18" charset="-127"/>
              </a:rPr>
              <a:t>프로듀서의 영향력이 높을수록 노드의 크기가 커지며</a:t>
            </a:r>
            <a:r>
              <a:rPr lang="en-US" altLang="ko-KR" sz="1800" spc="-60" dirty="0">
                <a:effectLst/>
                <a:ea typeface="조선일보명조" panose="02030304000000000000" pitchFamily="18" charset="-127"/>
              </a:rPr>
              <a:t>, </a:t>
            </a:r>
            <a:r>
              <a:rPr lang="ko-KR" altLang="ko-KR" sz="1800" spc="-60" dirty="0">
                <a:effectLst/>
                <a:ea typeface="조선일보명조" panose="02030304000000000000" pitchFamily="18" charset="-127"/>
              </a:rPr>
              <a:t>아티스트와 프로듀서 간 높은 성적을 거뒀을 경우 굵은 </a:t>
            </a:r>
            <a:r>
              <a:rPr lang="ko-KR" altLang="ko-KR" sz="1800" spc="-60" dirty="0" err="1">
                <a:effectLst/>
                <a:ea typeface="조선일보명조" panose="02030304000000000000" pitchFamily="18" charset="-127"/>
              </a:rPr>
              <a:t>엣지가</a:t>
            </a:r>
            <a:r>
              <a:rPr lang="ko-KR" altLang="ko-KR" sz="1800" spc="-60" dirty="0">
                <a:effectLst/>
                <a:ea typeface="조선일보명조" panose="02030304000000000000" pitchFamily="18" charset="-127"/>
              </a:rPr>
              <a:t> 나타난다</a:t>
            </a:r>
            <a:r>
              <a:rPr lang="en-US" altLang="ko-KR" sz="1800" spc="-60" dirty="0">
                <a:effectLst/>
                <a:ea typeface="조선일보명조" panose="02030304000000000000" pitchFamily="18" charset="-127"/>
              </a:rPr>
              <a:t>. </a:t>
            </a:r>
            <a:r>
              <a:rPr lang="ko-KR" altLang="ko-KR" sz="1800" spc="-60" dirty="0">
                <a:effectLst/>
                <a:ea typeface="조선일보명조" panose="02030304000000000000" pitchFamily="18" charset="-127"/>
              </a:rPr>
              <a:t>또한</a:t>
            </a:r>
            <a:r>
              <a:rPr lang="en-US" altLang="ko-KR" sz="1800" spc="-60" dirty="0">
                <a:effectLst/>
                <a:ea typeface="조선일보명조" panose="02030304000000000000" pitchFamily="18" charset="-127"/>
              </a:rPr>
              <a:t>, </a:t>
            </a:r>
            <a:r>
              <a:rPr lang="ko-KR" altLang="ko-KR" sz="1800" spc="-60" dirty="0">
                <a:effectLst/>
                <a:ea typeface="조선일보명조" panose="02030304000000000000" pitchFamily="18" charset="-127"/>
              </a:rPr>
              <a:t>서로 작업을 많이 한 경우 동일한 노드는 유사한 색상을 띈다</a:t>
            </a:r>
            <a:r>
              <a:rPr lang="en-US" altLang="ko-KR" sz="1800" spc="-60" dirty="0">
                <a:effectLst/>
                <a:ea typeface="조선일보명조" panose="02030304000000000000" pitchFamily="18" charset="-127"/>
              </a:rPr>
              <a:t>.</a:t>
            </a: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238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적절한 가중치 값을 도출하기 위해 고민했습니다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초기에 고안된 가중치 공식은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~~~~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가중치 식입니다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하지만 이는 유의미한 값을 이끌어내지 못 했고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계속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~~~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한 결과 현재의 가중치 값을 도출했습니다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endParaRPr lang="en-US" altLang="ko-KR" sz="1800" kern="100" spc="-60" dirty="0">
              <a:solidFill>
                <a:srgbClr val="000000"/>
              </a:solidFill>
              <a:effectLst/>
              <a:latin typeface="신명 견명조"/>
              <a:ea typeface="조선일보명조" panose="02030304000000000000" pitchFamily="18" charset="-127"/>
              <a:cs typeface="신명 태고딕"/>
            </a:endParaRPr>
          </a:p>
          <a:p>
            <a:pPr indent="111760" algn="just" latinLnBrk="0">
              <a:lnSpc>
                <a:spcPct val="115000"/>
              </a:lnSpc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가중연결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중심성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(Weighted Degree Centrality)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가중치 공식은 먼저 </a:t>
            </a:r>
            <a:r>
              <a:rPr lang="en-US" altLang="ko-KR" sz="1800" u="sng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(</a:t>
            </a:r>
            <a:r>
              <a:rPr lang="ko-KR" altLang="ko-KR" sz="1800" u="sng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가중치</a:t>
            </a:r>
            <a:r>
              <a:rPr lang="en-US" altLang="ko-KR" sz="1800" u="sng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1)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=[(1-(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해당 곡의 순위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/101)^2)*100]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로 설정하였다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이를 바탕으로 작성된 전체 아티스트와 프로듀서의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엣지의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가중치 중 최대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최소값을 구하고 나서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(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가중치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2</a:t>
            </a:r>
            <a:r>
              <a:rPr lang="en-US" altLang="ko-KR" sz="1800" u="sng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)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=(</a:t>
            </a:r>
            <a:r>
              <a:rPr lang="ko-KR" altLang="ko-KR" sz="1800" u="sng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가중치</a:t>
            </a:r>
            <a:r>
              <a:rPr lang="en-US" altLang="ko-KR" sz="1800" u="sng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1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-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최소값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)/(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최대값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-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최소값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)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의 식으로 가중치를 계산한다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마지막으로 각 두 노드 간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협업된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곡들의 가중치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2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값을 총합하여 최종 가중치를 구한다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  <a:p>
            <a:pPr indent="111760" algn="just" latinLnBrk="0">
              <a:lnSpc>
                <a:spcPct val="115000"/>
              </a:lnSpc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그래프를 쉽게 파악하기 위해 데이터 시각화 도구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‘Gephi’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프로그램을 사용했다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‘Gephi’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는 대규모 데이터를 시각화하고 분석하기 위한 오픈 소프트웨어이다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[3].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노드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엣지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가중치를 설정했다면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Gephi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를 이용해 그래프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중심성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수치를 계산하고 쉽게 파악할 수 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6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연구 목적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Graph Centrality 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설명</a:t>
            </a:r>
            <a:endParaRPr lang="en-US" altLang="ko-KR" sz="1800" kern="100" spc="-60" dirty="0">
              <a:solidFill>
                <a:srgbClr val="000000"/>
              </a:solidFill>
              <a:effectLst/>
              <a:latin typeface="신명 견명조"/>
              <a:ea typeface="조선일보명조" panose="02030304000000000000" pitchFamily="18" charset="-127"/>
              <a:cs typeface="신명 태고딕"/>
            </a:endParaRPr>
          </a:p>
          <a:p>
            <a:pPr indent="111760" algn="just" latinLnBrk="0">
              <a:lnSpc>
                <a:spcPct val="115000"/>
              </a:lnSpc>
            </a:pPr>
            <a:endParaRPr lang="en-US" altLang="ko-KR" sz="1800" kern="100" spc="-60" dirty="0">
              <a:solidFill>
                <a:srgbClr val="000000"/>
              </a:solidFill>
              <a:effectLst/>
              <a:latin typeface="신명 견명조"/>
              <a:ea typeface="조선일보명조" panose="02030304000000000000" pitchFamily="18" charset="-127"/>
              <a:cs typeface="신명 태고딕"/>
            </a:endParaRPr>
          </a:p>
          <a:p>
            <a:pPr indent="111760" algn="just" latinLnBrk="0">
              <a:lnSpc>
                <a:spcPct val="115000"/>
              </a:lnSpc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제시하고자 하는 결론은 크게 두 가지다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첫 번째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Graph Centrality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를 이용해 해당 장르에서 프로듀서와 아티스트의 영향력을 파악한다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두 번째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프로듀서와 아티스트 간 영향력과 음원 차트의 상관관계를 분석한다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  <a:p>
            <a:pPr indent="124460" algn="just" latinLnBrk="0">
              <a:lnSpc>
                <a:spcPct val="115000"/>
              </a:lnSpc>
            </a:pP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#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프로듀서와 아티스트의 영향력을 분석하고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음원 차트와의 상관관계를 분석하기 위해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Graph Centrality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를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채택했다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</a:p>
          <a:p>
            <a:pPr indent="124460" algn="just" latinLnBrk="0">
              <a:lnSpc>
                <a:spcPct val="115000"/>
              </a:lnSpc>
            </a:pP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#Graph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Centrality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란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~~~~~~~~~~~~~~</a:t>
            </a:r>
          </a:p>
          <a:p>
            <a:pPr indent="124460" algn="just" latinLnBrk="0">
              <a:lnSpc>
                <a:spcPct val="115000"/>
              </a:lnSpc>
            </a:pP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#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본 연구에서 결론을 도출하기 위해선 음원차트 성적 요인이 굉장히 중요하다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따라서 그래프의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엣지에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음원 순위에 따른 가중치를 부여하였고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</a:t>
            </a:r>
          </a:p>
          <a:p>
            <a:pPr indent="124460" algn="just" latinLnBrk="0">
              <a:lnSpc>
                <a:spcPct val="115000"/>
              </a:lnSpc>
            </a:pP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#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가중연결 중심성은 이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엣지의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가중치에 따라 노드의 크기와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엣지의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굵기가 변한다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530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관련된 기존 연구는 굉장히 많지만</a:t>
            </a:r>
            <a:r>
              <a:rPr lang="en-US" altLang="ko-KR" dirty="0"/>
              <a:t>,</a:t>
            </a:r>
            <a:br>
              <a:rPr lang="en-US" altLang="ko-KR" dirty="0"/>
            </a:b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기존의 연구에선 뉴스기사와 음원차트의 상관관계를 분석했다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[2].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해당 논문에선 홍보기사의 수와 음원차트 순위의 연관성을 분석했고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‘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두 요인 사이에 연관성은 존재하지만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높은 수준은 아니다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’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라는 결론을 도출했다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본 연구에선 아티스트와 프로듀서의 영향력이 음원 차트에 끼치는 영향에 대해서 분석해본다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논문 주소 </a:t>
            </a:r>
            <a:r>
              <a:rPr lang="en-US" altLang="ko-KR" dirty="0"/>
              <a:t>&gt; https://scienceon.kisti.re.kr/commons/util/originalView.do?cn=CFKO201629368424600&amp;oCn=NPAP12621956&amp;dbt=CFKO&amp;journal=NPRO00376921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66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관련된 기존 연구는 굉장히 많지만</a:t>
            </a:r>
            <a:r>
              <a:rPr lang="en-US" altLang="ko-KR" dirty="0"/>
              <a:t>,</a:t>
            </a:r>
            <a:br>
              <a:rPr lang="en-US" altLang="ko-KR" dirty="0"/>
            </a:b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기존의 연구에선 뉴스기사와 음원차트의 상관관계를 분석했다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[2].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해당 논문에선 홍보기사의 수와 음원차트 순위의 연관성을 분석했고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‘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두 요인 사이에 연관성은 존재하지만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높은 수준은 아니다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’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라는 결론을 도출했다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본 연구에선 아티스트와 프로듀서의 영향력이 음원 차트에 끼치는 영향에 대해서 분석해본다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논문 주소 </a:t>
            </a:r>
            <a:r>
              <a:rPr lang="en-US" altLang="ko-KR" dirty="0"/>
              <a:t>&gt; https://scienceon.kisti.re.kr/commons/util/originalView.do?cn=CFKO201629368424600&amp;oCn=NPAP12621956&amp;dbt=CFKO&amp;journal=NPRO00376921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932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476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11760" algn="just" latinLnBrk="0">
              <a:lnSpc>
                <a:spcPct val="115000"/>
              </a:lnSpc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음원 차트 제공 서비스로는 국내 최대 음원 사이트 멜론을 사용했다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현재 음원 스트리밍 서비스 중 최대 사용자를 보유하고 있으며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집계하는 방식을 명백히 밝히고 있기 때문에 신뢰성이 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멜론에서는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1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개월 단위로 장르별 차트를 제공한다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본 연구에서 그래프의 데이터 대규모 수집과 정확도 향상을 위하여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2020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년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1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월부터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12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월까지 총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12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개월의 데이터를 수집하여 정제 작업을 실행했다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endParaRPr lang="en-US" altLang="ko-KR" sz="1800" kern="100" spc="-60" dirty="0">
              <a:solidFill>
                <a:srgbClr val="000000"/>
              </a:solidFill>
              <a:effectLst/>
              <a:latin typeface="신명 견명조"/>
              <a:ea typeface="조선일보명조" panose="02030304000000000000" pitchFamily="18" charset="-127"/>
              <a:cs typeface="신명 태고딕"/>
            </a:endParaRPr>
          </a:p>
          <a:p>
            <a:pPr marL="0" marR="0" lvl="0" indent="11176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프로그래밍을 통해 웹사이트를 크롤링해 데이터를 수집했다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멜론에서는 달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음원차트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제목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아티스트 정보를 추출했고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한국저작권협회에서 프로듀서의 데이터를 추출했다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추출된 데이터는 위와 같이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csv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파일로 저장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20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11760" algn="just" latinLnBrk="0">
              <a:lnSpc>
                <a:spcPct val="115000"/>
              </a:lnSpc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음원 차트 제공 서비스로는 국내 최대 음원 사이트 멜론을 사용했다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현재 음원 스트리밍 서비스 중 최대 사용자를 보유하고 있으며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집계하는 방식을 명백히 밝히고 있기 때문에 신뢰성이 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멜론에서는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1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개월 단위로 장르별 차트를 제공한다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본 연구에서 그래프의 데이터 대규모 수집과 정확도 향상을 위하여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2020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년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1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월부터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12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월까지 총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12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개월의 데이터를 수집하여 정제 작업을 실행했다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</a:p>
          <a:p>
            <a:pPr indent="111760" algn="just" latinLnBrk="0">
              <a:lnSpc>
                <a:spcPct val="115000"/>
              </a:lnSpc>
            </a:pPr>
            <a:endParaRPr lang="en-US" altLang="ko-KR" sz="1800" kern="100" spc="-60" dirty="0">
              <a:solidFill>
                <a:srgbClr val="000000"/>
              </a:solidFill>
              <a:effectLst/>
              <a:latin typeface="신명 견명조"/>
              <a:ea typeface="조선일보명조" panose="02030304000000000000" pitchFamily="18" charset="-127"/>
              <a:cs typeface="신명 태고딕"/>
            </a:endParaRPr>
          </a:p>
          <a:p>
            <a:pPr marL="0" marR="0" lvl="0" indent="11176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프로그래밍을 통해 웹사이트를 크롤링해 데이터를 수집했다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멜론에서는 달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음원차트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제목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아티스트 정보를 추출했고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한국저작권협회에서 프로듀서의 데이터를 추출했다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추출된 데이터는 위와 같이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csv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파일로 저장</a:t>
            </a:r>
            <a:r>
              <a:rPr lang="ko-KR" altLang="en-US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419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11760" algn="just" latinLnBrk="0">
              <a:lnSpc>
                <a:spcPct val="115000"/>
              </a:lnSpc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이러한 데이터를 시각화하고 보다 정확하게 분석하기 위해 가장 적합한 자료구조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‘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그래프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’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를 채택했다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아티스트와 프로듀서를 각각 노드로 생성해주었고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이들이 같은 곡을 작업했을 경우 두 노드를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엣지로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이어주었다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또한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이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엣지에는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음원차트를 기반으로 한 가중치를 부여해주었다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가중연결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중심성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(Weighted Degree Centrality)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가중치 공식은 먼저 </a:t>
            </a:r>
            <a:r>
              <a:rPr lang="en-US" altLang="ko-KR" sz="1800" u="sng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(</a:t>
            </a:r>
            <a:r>
              <a:rPr lang="ko-KR" altLang="ko-KR" sz="1800" u="sng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가중치</a:t>
            </a:r>
            <a:r>
              <a:rPr lang="en-US" altLang="ko-KR" sz="1800" u="sng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1)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=[(1-(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해당 곡의 순위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/101)^2)*100]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로 설정하였다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이를 바탕으로 작성된 전체 아티스트와 프로듀서의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엣지의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가중치 중 최대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최소값을 구하고 나서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(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가중치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2</a:t>
            </a:r>
            <a:r>
              <a:rPr lang="en-US" altLang="ko-KR" sz="1800" u="sng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)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=(</a:t>
            </a:r>
            <a:r>
              <a:rPr lang="ko-KR" altLang="ko-KR" sz="1800" u="sng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가중치</a:t>
            </a:r>
            <a:r>
              <a:rPr lang="en-US" altLang="ko-KR" sz="1800" u="sng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1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-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최소값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)/(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최대값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-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최소값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)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의 식으로 가중치를 계산한다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마지막으로 각 두 노드 간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협업된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곡들의 가중치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2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값을 총합하여 최종 가중치를 구한다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  <a:p>
            <a:pPr indent="111760" algn="just" latinLnBrk="0">
              <a:lnSpc>
                <a:spcPct val="115000"/>
              </a:lnSpc>
            </a:pP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그래프를 쉽게 파악하기 위해 데이터 시각화 도구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‘Gephi’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프로그램을 사용했다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 ‘Gephi’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는 대규모 데이터를 시각화하고 분석하기 위한 오픈 소프트웨어이다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[3].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노드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엣지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, 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가중치를 설정했다면 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Gephi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를 이용해 그래프 </a:t>
            </a:r>
            <a:r>
              <a:rPr lang="ko-KR" altLang="ko-KR" sz="1800" kern="100" spc="-60" dirty="0" err="1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중심성</a:t>
            </a:r>
            <a:r>
              <a:rPr lang="ko-KR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 수치를 계산하고 쉽게 파악할 수 있다</a:t>
            </a:r>
            <a:r>
              <a:rPr lang="en-US" altLang="ko-KR" sz="1800" kern="100" spc="-60" dirty="0">
                <a:solidFill>
                  <a:srgbClr val="000000"/>
                </a:solidFill>
                <a:effectLst/>
                <a:latin typeface="신명 견명조"/>
                <a:ea typeface="조선일보명조" panose="02030304000000000000" pitchFamily="18" charset="-127"/>
                <a:cs typeface="신명 태고딕"/>
              </a:rPr>
              <a:t>.</a:t>
            </a: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644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11176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이러한 과정에서 어떤 중심성을 적절하게 적용하는 것이 중요합니다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~~~~</a:t>
            </a:r>
          </a:p>
          <a:p>
            <a:pPr marL="0" marR="0" lvl="0" indent="11176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  <a:p>
            <a:pPr marL="0" marR="0" lvl="0" indent="11176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좌측이 매개 </a:t>
            </a:r>
            <a:r>
              <a:rPr lang="ko-KR" altLang="en-US" sz="1800" kern="100" spc="-45" dirty="0" err="1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중심성이고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, 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우측이 가중 연결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~~~~</a:t>
            </a:r>
          </a:p>
          <a:p>
            <a:pPr indent="111760" algn="just" latinLnBrk="0">
              <a:lnSpc>
                <a:spcPct val="115000"/>
              </a:lnSpc>
            </a:pP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매개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 </a:t>
            </a:r>
            <a:r>
              <a:rPr lang="ko-KR" altLang="en-US" sz="1800" kern="100" spc="-45" dirty="0" err="1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중심성이란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~~~~, 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가중 연결 </a:t>
            </a:r>
            <a:r>
              <a:rPr lang="ko-KR" altLang="en-US" sz="1800" kern="100" spc="-45" dirty="0" err="1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중심성이란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 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~~~ </a:t>
            </a:r>
            <a:r>
              <a:rPr lang="ko-KR" altLang="en-US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입니다</a:t>
            </a:r>
            <a:r>
              <a:rPr lang="en-US" altLang="ko-KR" sz="1800" kern="100" spc="-45" dirty="0">
                <a:solidFill>
                  <a:srgbClr val="000000"/>
                </a:solidFill>
                <a:effectLst/>
                <a:latin typeface="신명 견명조"/>
                <a:ea typeface="신명 태고딕"/>
                <a:cs typeface="신명 태고딕"/>
              </a:rPr>
              <a:t>.</a:t>
            </a:r>
          </a:p>
          <a:p>
            <a:pPr marL="0" marR="0" lvl="0" indent="11176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spc="-45" dirty="0">
              <a:solidFill>
                <a:srgbClr val="000000"/>
              </a:solidFill>
              <a:effectLst/>
              <a:latin typeface="신명 견명조"/>
              <a:ea typeface="조선일보명조" panose="02030304000000000000" pitchFamily="18" charset="-127"/>
              <a:cs typeface="Times New Roman" panose="02020603050405020304" pitchFamily="18" charset="0"/>
            </a:endParaRPr>
          </a:p>
          <a:p>
            <a:pPr marL="0" marR="0" lvl="0" indent="11176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아티스트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프로듀서 모두 가중연결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중심성</a:t>
            </a:r>
            <a:r>
              <a:rPr lang="en-US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(Weighted Degree Centrality)</a:t>
            </a:r>
            <a:r>
              <a:rPr lang="ko-KR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을 이용하였을 때 </a:t>
            </a:r>
            <a:r>
              <a:rPr lang="en-US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top5</a:t>
            </a:r>
            <a:r>
              <a:rPr lang="ko-KR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에 들어간 사람들이 음원 차트 성적을 더 좋게 거뒀다</a:t>
            </a:r>
            <a:r>
              <a:rPr lang="en-US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해당 아티스트나 프로듀서들은 셀프 </a:t>
            </a:r>
            <a:r>
              <a:rPr lang="ko-KR" altLang="ko-KR" sz="1800" kern="100" spc="-60" dirty="0" err="1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프로듀싱</a:t>
            </a:r>
            <a:r>
              <a:rPr lang="en-US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싱어송라이터</a:t>
            </a:r>
            <a:r>
              <a:rPr lang="en-US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부연설명 하기</a:t>
            </a:r>
            <a:r>
              <a:rPr lang="en-US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)</a:t>
            </a:r>
            <a:r>
              <a:rPr lang="ko-KR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이나 특정 소수의 </a:t>
            </a:r>
            <a:r>
              <a:rPr lang="ko-KR" altLang="ko-KR" sz="1800" kern="100" spc="-60" dirty="0" err="1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아티스트와만</a:t>
            </a:r>
            <a:r>
              <a:rPr lang="ko-KR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 작업을 진행하였는데 노드들 사이의 최단 경로를 가지고 계산하는 </a:t>
            </a:r>
            <a:r>
              <a:rPr lang="ko-KR" altLang="ko-KR" sz="1800" kern="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매개 </a:t>
            </a:r>
            <a:r>
              <a:rPr lang="ko-KR" altLang="ko-KR" sz="1800" kern="0" spc="-60" dirty="0" err="1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중심성</a:t>
            </a:r>
            <a:r>
              <a:rPr lang="en-US" altLang="ko-KR" sz="1800" kern="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(Betweenness Centrality) </a:t>
            </a:r>
            <a:r>
              <a:rPr lang="ko-KR" altLang="ko-KR" sz="1800" kern="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분석이 이를 제대로 반영하지 못</a:t>
            </a:r>
            <a:r>
              <a:rPr lang="ko-KR" altLang="en-US" sz="1800" kern="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하다</a:t>
            </a:r>
            <a:r>
              <a:rPr lang="en-US" altLang="ko-KR" sz="1800" kern="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11176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그렇기 때문에 </a:t>
            </a:r>
            <a:r>
              <a:rPr lang="ko-KR" altLang="en-US" sz="1800" kern="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분석하는데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가중연결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중심성</a:t>
            </a:r>
            <a:r>
              <a:rPr lang="en-US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(Weighted Degree Centrality)</a:t>
            </a:r>
            <a:r>
              <a:rPr lang="ko-KR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을 </a:t>
            </a:r>
            <a:r>
              <a:rPr lang="ko-KR" altLang="en-US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채택했다</a:t>
            </a:r>
            <a:r>
              <a:rPr lang="en-US" altLang="ko-KR" sz="1800" kern="100" spc="-60" dirty="0">
                <a:effectLst/>
                <a:latin typeface="맑은 고딕" panose="020B0503020000020004" pitchFamily="50" charset="-127"/>
                <a:ea typeface="조선일보명조" panose="02030304000000000000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11760" algn="just" latinLnBrk="0">
              <a:lnSpc>
                <a:spcPct val="115000"/>
              </a:lnSpc>
            </a:pPr>
            <a:endParaRPr lang="ko-KR" altLang="ko-KR" sz="1800" kern="100" spc="-45" dirty="0">
              <a:solidFill>
                <a:srgbClr val="000000"/>
              </a:solidFill>
              <a:effectLst/>
              <a:latin typeface="신명 견명조"/>
              <a:ea typeface="신명 태고딕"/>
              <a:cs typeface="신명 태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47659-A082-4151-A380-C1DFC834990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52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34A0-B2E0-4464-A2B7-4D50CE3335C8}" type="datetimeFigureOut">
              <a:rPr lang="ko-KR" altLang="en-US" smtClean="0"/>
              <a:t>2022-05-29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5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34A0-B2E0-4464-A2B7-4D50CE3335C8}" type="datetimeFigureOut">
              <a:rPr lang="ko-KR" altLang="en-US" smtClean="0"/>
              <a:t>2022-05-29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534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34A0-B2E0-4464-A2B7-4D50CE3335C8}" type="datetimeFigureOut">
              <a:rPr lang="ko-KR" altLang="en-US" smtClean="0"/>
              <a:t>2022-05-29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25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34A0-B2E0-4464-A2B7-4D50CE3335C8}" type="datetimeFigureOut">
              <a:rPr lang="ko-KR" altLang="en-US" smtClean="0"/>
              <a:t>2022-05-29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068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34A0-B2E0-4464-A2B7-4D50CE3335C8}" type="datetimeFigureOut">
              <a:rPr lang="ko-KR" altLang="en-US" smtClean="0"/>
              <a:t>2022-05-29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3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34A0-B2E0-4464-A2B7-4D50CE3335C8}" type="datetimeFigureOut">
              <a:rPr lang="ko-KR" altLang="en-US" smtClean="0"/>
              <a:t>2022-05-29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72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34A0-B2E0-4464-A2B7-4D50CE3335C8}" type="datetimeFigureOut">
              <a:rPr lang="ko-KR" altLang="en-US" smtClean="0"/>
              <a:t>2022-05-29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26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34A0-B2E0-4464-A2B7-4D50CE3335C8}" type="datetimeFigureOut">
              <a:rPr lang="ko-KR" altLang="en-US" smtClean="0"/>
              <a:t>2022-05-29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71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34A0-B2E0-4464-A2B7-4D50CE3335C8}" type="datetimeFigureOut">
              <a:rPr lang="ko-KR" altLang="en-US" smtClean="0"/>
              <a:t>2022-05-29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7650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34A0-B2E0-4464-A2B7-4D50CE3335C8}" type="datetimeFigureOut">
              <a:rPr lang="ko-KR" altLang="en-US" smtClean="0"/>
              <a:t>2022-05-29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26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34A0-B2E0-4464-A2B7-4D50CE3335C8}" type="datetimeFigureOut">
              <a:rPr lang="ko-KR" altLang="en-US" smtClean="0"/>
              <a:t>2022-05-29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54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E34A0-B2E0-4464-A2B7-4D50CE3335C8}" type="datetimeFigureOut">
              <a:rPr lang="ko-KR" altLang="en-US" smtClean="0"/>
              <a:t>2022-05-29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1ACA3-D577-4800-88CF-F1D2CB7260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777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chart" Target="../charts/chart1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8408" y="267900"/>
            <a:ext cx="38843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캡스톤</a:t>
            </a:r>
            <a:r>
              <a:rPr lang="ko-KR" altLang="en-US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디자인 </a:t>
            </a:r>
            <a:r>
              <a:rPr lang="en-US" altLang="ko-KR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4262119" y="1037341"/>
            <a:ext cx="36677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95565" y="985857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Capstone</a:t>
            </a:r>
            <a:r>
              <a:rPr lang="ko-KR" altLang="en-US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Design 1</a:t>
            </a:r>
            <a:endParaRPr lang="ko-KR" altLang="en-US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275599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7184231-54DB-436B-BC14-ADBE63A73CA0}"/>
              </a:ext>
            </a:extLst>
          </p:cNvPr>
          <p:cNvGrpSpPr/>
          <p:nvPr/>
        </p:nvGrpSpPr>
        <p:grpSpPr>
          <a:xfrm>
            <a:off x="999517" y="1871671"/>
            <a:ext cx="10475153" cy="4613779"/>
            <a:chOff x="999517" y="1717694"/>
            <a:chExt cx="10475153" cy="461377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DA9C81A-8793-46DF-BE45-306959C49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9517" y="1717694"/>
              <a:ext cx="3946985" cy="228770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B6A1551-6BF0-44DB-B3EF-7368D369E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9517" y="4319601"/>
              <a:ext cx="3946985" cy="925075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53FAB23-8064-49A1-A91A-FB227CE7E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4599" y="1717694"/>
              <a:ext cx="3362715" cy="3422611"/>
            </a:xfrm>
            <a:prstGeom prst="rect">
              <a:avLst/>
            </a:prstGeom>
            <a:ln w="44450"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EF4C41-BE86-4E95-981F-70A06DD95932}"/>
                </a:ext>
              </a:extLst>
            </p:cNvPr>
            <p:cNvSpPr txBox="1"/>
            <p:nvPr/>
          </p:nvSpPr>
          <p:spPr>
            <a:xfrm>
              <a:off x="1875817" y="5408143"/>
              <a:ext cx="19091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7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웹 </a:t>
              </a:r>
              <a:r>
                <a:rPr lang="ko-KR" altLang="en-US" sz="2700" dirty="0" err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크롤링</a:t>
              </a:r>
              <a:endParaRPr lang="en-US" altLang="ko-KR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27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프로그램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1E43F8-55B2-422A-950B-089A7EDFDB0C}"/>
                </a:ext>
              </a:extLst>
            </p:cNvPr>
            <p:cNvSpPr txBox="1"/>
            <p:nvPr/>
          </p:nvSpPr>
          <p:spPr>
            <a:xfrm>
              <a:off x="7421506" y="5413417"/>
              <a:ext cx="405316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CrollingResult.csv</a:t>
              </a:r>
              <a:endPara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D6A4F0B4-BC1C-420E-A962-3025DBD9EAA2}"/>
                </a:ext>
              </a:extLst>
            </p:cNvPr>
            <p:cNvSpPr/>
            <p:nvPr/>
          </p:nvSpPr>
          <p:spPr>
            <a:xfrm>
              <a:off x="5895080" y="3223206"/>
              <a:ext cx="830940" cy="411587"/>
            </a:xfrm>
            <a:prstGeom prst="rightArrow">
              <a:avLst>
                <a:gd name="adj1" fmla="val 34598"/>
                <a:gd name="adj2" fmla="val 53851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A1AB98-A686-47EF-9FEC-638B9032530B}"/>
              </a:ext>
            </a:extLst>
          </p:cNvPr>
          <p:cNvSpPr txBox="1"/>
          <p:nvPr/>
        </p:nvSpPr>
        <p:spPr>
          <a:xfrm>
            <a:off x="5690938" y="2305615"/>
            <a:ext cx="57837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멜론에서 달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음원차트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제목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아티스트 정보를 추출한다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algn="ctr"/>
            <a:endParaRPr lang="en-US" altLang="ko-KR" sz="28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이후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Graph</a:t>
            </a:r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노드와 </a:t>
            </a:r>
            <a:r>
              <a:rPr lang="ko-KR" altLang="en-US" sz="28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엣지를</a:t>
            </a:r>
            <a:endParaRPr lang="en-US" altLang="ko-KR" sz="28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형성하기 위해 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csv</a:t>
            </a:r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파일로 저장한다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8EF2A-AD5D-48CC-9F4D-CF1901DBD387}"/>
              </a:ext>
            </a:extLst>
          </p:cNvPr>
          <p:cNvSpPr txBox="1"/>
          <p:nvPr/>
        </p:nvSpPr>
        <p:spPr>
          <a:xfrm>
            <a:off x="3696946" y="270587"/>
            <a:ext cx="4798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추출 및 정제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DFCF37-6AA2-4CD4-96B2-55B39059FAE8}"/>
              </a:ext>
            </a:extLst>
          </p:cNvPr>
          <p:cNvCxnSpPr>
            <a:cxnSpLocks/>
          </p:cNvCxnSpPr>
          <p:nvPr/>
        </p:nvCxnSpPr>
        <p:spPr>
          <a:xfrm>
            <a:off x="3842623" y="1040028"/>
            <a:ext cx="4506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33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-0.55222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7CF9C1-DE57-42C9-B439-88922B52DC93}"/>
              </a:ext>
            </a:extLst>
          </p:cNvPr>
          <p:cNvSpPr txBox="1"/>
          <p:nvPr/>
        </p:nvSpPr>
        <p:spPr>
          <a:xfrm>
            <a:off x="1004638" y="1495728"/>
            <a:ext cx="102558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아티스트와 프로듀서를 각각 노드로 배정한다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곡을 작업한 아티스트와 프로듀서를 </a:t>
            </a:r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엣지로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연결한다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 </a:t>
            </a:r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엣지에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공식을 이용한 가중치를 부여한다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이때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차트에 여러 번 진입했거나 공동 작업을 여러 번 한 경우 기존 가중치에 해당 가중치를 더한다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프로그램을 통해 노드와 </a:t>
            </a:r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엣지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정보를 포함한 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en-US" altLang="ko-KR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gexf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파일을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생성한다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indent="534988"/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6.   Gephi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에서 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en-US" altLang="ko-KR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gexf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파일을 불러와서 그래프를 </a:t>
            </a:r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시각화한다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051105-BF75-43E0-A990-27D627A21743}"/>
              </a:ext>
            </a:extLst>
          </p:cNvPr>
          <p:cNvGrpSpPr/>
          <p:nvPr/>
        </p:nvGrpSpPr>
        <p:grpSpPr>
          <a:xfrm>
            <a:off x="1004638" y="3407739"/>
            <a:ext cx="9988728" cy="2178628"/>
            <a:chOff x="446201" y="3386478"/>
            <a:chExt cx="9988728" cy="217862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1F40997-B414-452E-ABAB-07419ADB5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4464" y="4098073"/>
              <a:ext cx="6700465" cy="51957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6045C84-D75F-4DD2-9DDA-1F5EF0AE6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201" y="3386478"/>
              <a:ext cx="2995613" cy="217862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73E5173-FD03-452A-83EE-C1EA0DDD155D}"/>
              </a:ext>
            </a:extLst>
          </p:cNvPr>
          <p:cNvSpPr txBox="1"/>
          <p:nvPr/>
        </p:nvSpPr>
        <p:spPr>
          <a:xfrm>
            <a:off x="3440465" y="270587"/>
            <a:ext cx="5311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그래프 생성 및 시각화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6173922-01A1-4E72-8CE3-0127C16D6112}"/>
              </a:ext>
            </a:extLst>
          </p:cNvPr>
          <p:cNvCxnSpPr>
            <a:cxnSpLocks/>
          </p:cNvCxnSpPr>
          <p:nvPr/>
        </p:nvCxnSpPr>
        <p:spPr>
          <a:xfrm>
            <a:off x="3579099" y="1040028"/>
            <a:ext cx="49998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59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6257001-A7EC-4A8F-9243-23A45A3095C5}"/>
              </a:ext>
            </a:extLst>
          </p:cNvPr>
          <p:cNvGrpSpPr/>
          <p:nvPr/>
        </p:nvGrpSpPr>
        <p:grpSpPr>
          <a:xfrm>
            <a:off x="6145296" y="1389951"/>
            <a:ext cx="4748734" cy="5249103"/>
            <a:chOff x="6145296" y="1389951"/>
            <a:chExt cx="4748734" cy="5249103"/>
          </a:xfrm>
        </p:grpSpPr>
        <p:graphicFrame>
          <p:nvGraphicFramePr>
            <p:cNvPr id="9" name="차트 8">
              <a:extLst>
                <a:ext uri="{FF2B5EF4-FFF2-40B4-BE49-F238E27FC236}">
                  <a16:creationId xmlns:a16="http://schemas.microsoft.com/office/drawing/2014/main" id="{C15C0702-494F-407D-BF05-27B20810B5F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32477348"/>
                </p:ext>
              </p:extLst>
            </p:nvPr>
          </p:nvGraphicFramePr>
          <p:xfrm>
            <a:off x="6481324" y="1389951"/>
            <a:ext cx="4412706" cy="21416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367A5C-DE9D-4282-9936-23CD19FDDC58}"/>
                </a:ext>
              </a:extLst>
            </p:cNvPr>
            <p:cNvSpPr txBox="1"/>
            <p:nvPr/>
          </p:nvSpPr>
          <p:spPr>
            <a:xfrm>
              <a:off x="7448879" y="3463661"/>
              <a:ext cx="2693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표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2]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아티스트 가중연결 </a:t>
              </a:r>
              <a:r>
                <a:rPr lang="ko-KR" altLang="en-US" sz="1200" kern="100" dirty="0" err="1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중심성</a:t>
              </a:r>
              <a:endParaRPr lang="ko-KR" altLang="en-US" sz="1200" kern="100" dirty="0"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(Weighted Degree Centrality)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상위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명</a:t>
              </a:r>
            </a:p>
          </p:txBody>
        </p:sp>
        <p:graphicFrame>
          <p:nvGraphicFramePr>
            <p:cNvPr id="13" name="차트 12">
              <a:extLst>
                <a:ext uri="{FF2B5EF4-FFF2-40B4-BE49-F238E27FC236}">
                  <a16:creationId xmlns:a16="http://schemas.microsoft.com/office/drawing/2014/main" id="{FE3E7FD9-9166-44AE-B033-DF4DED1214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32841977"/>
                </p:ext>
              </p:extLst>
            </p:nvPr>
          </p:nvGraphicFramePr>
          <p:xfrm>
            <a:off x="6145296" y="4136306"/>
            <a:ext cx="4663117" cy="21416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612371-AA41-4A16-BBF8-E9CBB9C63C55}"/>
                </a:ext>
              </a:extLst>
            </p:cNvPr>
            <p:cNvSpPr txBox="1"/>
            <p:nvPr/>
          </p:nvSpPr>
          <p:spPr>
            <a:xfrm>
              <a:off x="7448878" y="6177389"/>
              <a:ext cx="2693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표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4]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프로듀서 가중연결 </a:t>
              </a:r>
              <a:r>
                <a:rPr lang="ko-KR" altLang="en-US" sz="1200" kern="100" dirty="0" err="1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중심성</a:t>
              </a:r>
              <a:endParaRPr lang="ko-KR" altLang="en-US" sz="1200" kern="100" dirty="0"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(Weighted Degree Centrality)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상위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명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ACB7848-D86A-4A5C-9A6D-6AC3E27E546F}"/>
              </a:ext>
            </a:extLst>
          </p:cNvPr>
          <p:cNvGrpSpPr/>
          <p:nvPr/>
        </p:nvGrpSpPr>
        <p:grpSpPr>
          <a:xfrm>
            <a:off x="1193472" y="1385416"/>
            <a:ext cx="4602823" cy="5262663"/>
            <a:chOff x="1193472" y="1385416"/>
            <a:chExt cx="4602823" cy="526266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02F760-0A9C-44AF-BB23-8E0C9C363BD8}"/>
                </a:ext>
              </a:extLst>
            </p:cNvPr>
            <p:cNvSpPr txBox="1"/>
            <p:nvPr/>
          </p:nvSpPr>
          <p:spPr>
            <a:xfrm>
              <a:off x="2297947" y="3489975"/>
              <a:ext cx="27694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표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1] </a:t>
              </a: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아티스트 매개 </a:t>
              </a:r>
              <a:r>
                <a:rPr lang="ko-KR" altLang="ko-KR" sz="1200" kern="100" dirty="0" err="1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중심성</a:t>
              </a:r>
              <a:endParaRPr lang="ko-KR" altLang="ko-KR" sz="1200" kern="100" dirty="0"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(Betweenness Centrality) </a:t>
              </a: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상위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</a:t>
              </a: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명</a:t>
              </a:r>
            </a:p>
            <a:p>
              <a:endPara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aphicFrame>
          <p:nvGraphicFramePr>
            <p:cNvPr id="12" name="차트 11">
              <a:extLst>
                <a:ext uri="{FF2B5EF4-FFF2-40B4-BE49-F238E27FC236}">
                  <a16:creationId xmlns:a16="http://schemas.microsoft.com/office/drawing/2014/main" id="{7C0EEEF5-B8BB-4DD5-B2C3-302288EE457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56450062"/>
                </p:ext>
              </p:extLst>
            </p:nvPr>
          </p:nvGraphicFramePr>
          <p:xfrm>
            <a:off x="1369000" y="4140819"/>
            <a:ext cx="4368958" cy="214162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3CF54D-57CD-4EEA-8A4C-2723295155BB}"/>
                </a:ext>
              </a:extLst>
            </p:cNvPr>
            <p:cNvSpPr txBox="1"/>
            <p:nvPr/>
          </p:nvSpPr>
          <p:spPr>
            <a:xfrm>
              <a:off x="2400587" y="6186414"/>
              <a:ext cx="24224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표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3]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프로듀서 매개 </a:t>
              </a:r>
              <a:r>
                <a:rPr lang="ko-KR" altLang="en-US" sz="1200" kern="100" dirty="0" err="1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중심성</a:t>
              </a:r>
              <a:endParaRPr lang="ko-KR" altLang="en-US" sz="1200" kern="100" dirty="0"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(Betweenness Centrality)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상위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명</a:t>
              </a:r>
            </a:p>
          </p:txBody>
        </p:sp>
        <p:graphicFrame>
          <p:nvGraphicFramePr>
            <p:cNvPr id="17" name="차트 16">
              <a:extLst>
                <a:ext uri="{FF2B5EF4-FFF2-40B4-BE49-F238E27FC236}">
                  <a16:creationId xmlns:a16="http://schemas.microsoft.com/office/drawing/2014/main" id="{20F83E21-CB6A-456A-A8B7-DBFDAB492F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47688267"/>
                </p:ext>
              </p:extLst>
            </p:nvPr>
          </p:nvGraphicFramePr>
          <p:xfrm>
            <a:off x="1193472" y="1385416"/>
            <a:ext cx="4602823" cy="21461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453C75B-EA22-488F-8367-A061709A3BC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23" b="99083" l="10000" r="90000">
                        <a14:foregroundMark x1="81304" y1="11697" x2="81304" y2="11697"/>
                        <a14:foregroundMark x1="81630" y1="5734" x2="81630" y2="5734"/>
                        <a14:foregroundMark x1="83261" y1="2523" x2="83261" y2="2523"/>
                        <a14:foregroundMark x1="31304" y1="94839" x2="31304" y2="94839"/>
                        <a14:foregroundMark x1="32609" y1="99083" x2="32609" y2="99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76" y="2309973"/>
            <a:ext cx="2522370" cy="23907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FBED82-AA30-4679-A53E-6061F0B49778}"/>
              </a:ext>
            </a:extLst>
          </p:cNvPr>
          <p:cNvSpPr txBox="1"/>
          <p:nvPr/>
        </p:nvSpPr>
        <p:spPr>
          <a:xfrm>
            <a:off x="4619315" y="270587"/>
            <a:ext cx="2919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중심성</a:t>
            </a:r>
            <a:r>
              <a:rPr lang="ko-KR" altLang="en-US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채택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C9B7616-A533-44DC-87C6-1F80FE74990D}"/>
              </a:ext>
            </a:extLst>
          </p:cNvPr>
          <p:cNvCxnSpPr>
            <a:cxnSpLocks/>
          </p:cNvCxnSpPr>
          <p:nvPr/>
        </p:nvCxnSpPr>
        <p:spPr>
          <a:xfrm>
            <a:off x="4680656" y="1040028"/>
            <a:ext cx="27167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3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C3A978-3F68-48D6-90FC-26050956C5D4}"/>
              </a:ext>
            </a:extLst>
          </p:cNvPr>
          <p:cNvSpPr txBox="1"/>
          <p:nvPr/>
        </p:nvSpPr>
        <p:spPr>
          <a:xfrm>
            <a:off x="4074942" y="270587"/>
            <a:ext cx="41152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가중치 공식 비교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F76CBAC-3108-414A-B886-2D9E7FCD57FA}"/>
              </a:ext>
            </a:extLst>
          </p:cNvPr>
          <p:cNvCxnSpPr>
            <a:cxnSpLocks/>
          </p:cNvCxnSpPr>
          <p:nvPr/>
        </p:nvCxnSpPr>
        <p:spPr>
          <a:xfrm>
            <a:off x="4162425" y="1040028"/>
            <a:ext cx="39195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FC911B-745B-49AD-8EE8-C8072F097AD5}"/>
              </a:ext>
            </a:extLst>
          </p:cNvPr>
          <p:cNvGrpSpPr/>
          <p:nvPr/>
        </p:nvGrpSpPr>
        <p:grpSpPr>
          <a:xfrm>
            <a:off x="6613451" y="1612686"/>
            <a:ext cx="4981130" cy="3973476"/>
            <a:chOff x="6613451" y="1612686"/>
            <a:chExt cx="4981130" cy="39734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E39768-9B2D-4E92-AF6C-50350F135284}"/>
                </a:ext>
              </a:extLst>
            </p:cNvPr>
            <p:cNvSpPr txBox="1"/>
            <p:nvPr/>
          </p:nvSpPr>
          <p:spPr>
            <a:xfrm>
              <a:off x="7538483" y="1612686"/>
              <a:ext cx="29609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현재 가중치 공식</a:t>
              </a:r>
              <a:endPara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</a:t>
              </a:r>
              <a:r>
                <a:rPr lang="ko-KR" altLang="en-US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차원 순위 비교 함수</a:t>
              </a:r>
              <a:endPara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F1C292-1A1F-4687-80FA-4282E2EF5376}"/>
                </a:ext>
              </a:extLst>
            </p:cNvPr>
            <p:cNvSpPr txBox="1"/>
            <p:nvPr/>
          </p:nvSpPr>
          <p:spPr>
            <a:xfrm>
              <a:off x="6613451" y="3027914"/>
              <a:ext cx="4981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가중치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1)=[(1-(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해당 곡의 순위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/101)^2)*100]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E502F9-8CC6-4DBD-9CD3-4338EBBEE943}"/>
                </a:ext>
              </a:extLst>
            </p:cNvPr>
            <p:cNvSpPr txBox="1"/>
            <p:nvPr/>
          </p:nvSpPr>
          <p:spPr>
            <a:xfrm>
              <a:off x="6613451" y="4116948"/>
              <a:ext cx="4981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가중치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2)=(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가중치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1-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최소값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)/(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최대값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최소값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773664-A2EE-4F36-B22B-ECF3775336B7}"/>
                </a:ext>
              </a:extLst>
            </p:cNvPr>
            <p:cNvSpPr txBox="1"/>
            <p:nvPr/>
          </p:nvSpPr>
          <p:spPr>
            <a:xfrm>
              <a:off x="6613451" y="5186052"/>
              <a:ext cx="4981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최종 가중치 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= 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두 노드 간 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가중치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2) 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값의 총합</a:t>
              </a:r>
              <a:endParaRPr lang="en-US" altLang="ko-KR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A2121F4-FDBA-44A6-BD75-28895EDE638B}"/>
              </a:ext>
            </a:extLst>
          </p:cNvPr>
          <p:cNvGrpSpPr/>
          <p:nvPr/>
        </p:nvGrpSpPr>
        <p:grpSpPr>
          <a:xfrm>
            <a:off x="934116" y="1612686"/>
            <a:ext cx="4981130" cy="3973476"/>
            <a:chOff x="934116" y="1612686"/>
            <a:chExt cx="4981130" cy="397347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CF9C1-DE57-42C9-B439-88922B52DC93}"/>
                </a:ext>
              </a:extLst>
            </p:cNvPr>
            <p:cNvSpPr txBox="1"/>
            <p:nvPr/>
          </p:nvSpPr>
          <p:spPr>
            <a:xfrm>
              <a:off x="1988288" y="1612686"/>
              <a:ext cx="29609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초기 가중치 공식</a:t>
              </a:r>
              <a:endPara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</a:t>
              </a:r>
              <a:r>
                <a:rPr lang="ko-KR" altLang="en-US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차원 순위 비교 함수</a:t>
              </a:r>
              <a:endPara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09A322-9EEA-4B37-AFEF-827CB97A058F}"/>
                </a:ext>
              </a:extLst>
            </p:cNvPr>
            <p:cNvSpPr txBox="1"/>
            <p:nvPr/>
          </p:nvSpPr>
          <p:spPr>
            <a:xfrm>
              <a:off x="934116" y="3027914"/>
              <a:ext cx="4981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가중치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1)=[(1-(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해당 곡의 순위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/101))*100]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230741-47BF-464B-82B9-68DEF7F13AED}"/>
                </a:ext>
              </a:extLst>
            </p:cNvPr>
            <p:cNvSpPr txBox="1"/>
            <p:nvPr/>
          </p:nvSpPr>
          <p:spPr>
            <a:xfrm>
              <a:off x="934116" y="4116948"/>
              <a:ext cx="4981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가중치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2)=(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가중치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1-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최소값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)/(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최대값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최소값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B35CEF-80DC-4FD9-9E5D-98E4D2F4C6FD}"/>
                </a:ext>
              </a:extLst>
            </p:cNvPr>
            <p:cNvSpPr txBox="1"/>
            <p:nvPr/>
          </p:nvSpPr>
          <p:spPr>
            <a:xfrm>
              <a:off x="934116" y="5186052"/>
              <a:ext cx="4981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최종 가중치 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= 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두 노드 간 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가중치</a:t>
              </a:r>
              <a:r>
                <a:rPr lang="en-US" altLang="ko-KR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2) </a:t>
              </a:r>
              <a:r>
                <a:rPr lang="ko-KR" altLang="en-US" sz="20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값의 총합</a:t>
              </a:r>
              <a:endParaRPr lang="en-US" altLang="ko-KR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F4496CD3-DBD1-4E39-A8D0-A59A99DA5630}"/>
              </a:ext>
            </a:extLst>
          </p:cNvPr>
          <p:cNvSpPr/>
          <p:nvPr/>
        </p:nvSpPr>
        <p:spPr>
          <a:xfrm>
            <a:off x="10330543" y="2910227"/>
            <a:ext cx="635484" cy="635484"/>
          </a:xfrm>
          <a:prstGeom prst="donut">
            <a:avLst>
              <a:gd name="adj" fmla="val 118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C3A978-3F68-48D6-90FC-26050956C5D4}"/>
              </a:ext>
            </a:extLst>
          </p:cNvPr>
          <p:cNvSpPr txBox="1"/>
          <p:nvPr/>
        </p:nvSpPr>
        <p:spPr>
          <a:xfrm>
            <a:off x="4074942" y="270587"/>
            <a:ext cx="41152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가중치 공식 비교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F76CBAC-3108-414A-B886-2D9E7FCD57FA}"/>
              </a:ext>
            </a:extLst>
          </p:cNvPr>
          <p:cNvCxnSpPr>
            <a:cxnSpLocks/>
          </p:cNvCxnSpPr>
          <p:nvPr/>
        </p:nvCxnSpPr>
        <p:spPr>
          <a:xfrm>
            <a:off x="4162425" y="1040028"/>
            <a:ext cx="39195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516B87-CF5D-4A05-BD91-38E4690CE99C}"/>
              </a:ext>
            </a:extLst>
          </p:cNvPr>
          <p:cNvGrpSpPr/>
          <p:nvPr/>
        </p:nvGrpSpPr>
        <p:grpSpPr>
          <a:xfrm>
            <a:off x="1988288" y="1612686"/>
            <a:ext cx="8511141" cy="830997"/>
            <a:chOff x="1988288" y="1612686"/>
            <a:chExt cx="8511141" cy="830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E39768-9B2D-4E92-AF6C-50350F135284}"/>
                </a:ext>
              </a:extLst>
            </p:cNvPr>
            <p:cNvSpPr txBox="1"/>
            <p:nvPr/>
          </p:nvSpPr>
          <p:spPr>
            <a:xfrm>
              <a:off x="7538483" y="1612686"/>
              <a:ext cx="29609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현재 가중치 공식</a:t>
              </a:r>
              <a:endPara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</a:t>
              </a:r>
              <a:r>
                <a:rPr lang="ko-KR" altLang="en-US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차원 순위 비교 함수</a:t>
              </a:r>
              <a:endPara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CF9C1-DE57-42C9-B439-88922B52DC93}"/>
                </a:ext>
              </a:extLst>
            </p:cNvPr>
            <p:cNvSpPr txBox="1"/>
            <p:nvPr/>
          </p:nvSpPr>
          <p:spPr>
            <a:xfrm>
              <a:off x="1988288" y="1612686"/>
              <a:ext cx="29609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초기 가중치 공식</a:t>
              </a:r>
              <a:endPara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</a:t>
              </a:r>
              <a:r>
                <a:rPr lang="ko-KR" altLang="en-US" sz="24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차원 순위 비교 함수</a:t>
              </a:r>
              <a:endPara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1327F3-6939-4D10-9CE3-A57CF8AC8A3C}"/>
              </a:ext>
            </a:extLst>
          </p:cNvPr>
          <p:cNvGrpSpPr/>
          <p:nvPr/>
        </p:nvGrpSpPr>
        <p:grpSpPr>
          <a:xfrm>
            <a:off x="734385" y="2199513"/>
            <a:ext cx="10641064" cy="4450408"/>
            <a:chOff x="734385" y="2199513"/>
            <a:chExt cx="10641064" cy="4450408"/>
          </a:xfrm>
        </p:grpSpPr>
        <p:graphicFrame>
          <p:nvGraphicFramePr>
            <p:cNvPr id="24" name="차트 23">
              <a:extLst>
                <a:ext uri="{FF2B5EF4-FFF2-40B4-BE49-F238E27FC236}">
                  <a16:creationId xmlns:a16="http://schemas.microsoft.com/office/drawing/2014/main" id="{3E4C8D33-4044-4E2C-BD2E-1B855027DDF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87164305"/>
                </p:ext>
              </p:extLst>
            </p:nvPr>
          </p:nvGraphicFramePr>
          <p:xfrm>
            <a:off x="1155418" y="2199513"/>
            <a:ext cx="4404731" cy="17863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B9C7CB-5F1C-4EB0-869A-3E75B50BBBA4}"/>
                </a:ext>
              </a:extLst>
            </p:cNvPr>
            <p:cNvSpPr txBox="1"/>
            <p:nvPr/>
          </p:nvSpPr>
          <p:spPr>
            <a:xfrm>
              <a:off x="2153156" y="3900082"/>
              <a:ext cx="2693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표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1]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아티스트 가중연결 </a:t>
              </a:r>
              <a:r>
                <a:rPr lang="ko-KR" altLang="en-US" sz="1200" kern="100" dirty="0" err="1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중심성</a:t>
              </a:r>
              <a:endParaRPr lang="ko-KR" altLang="en-US" sz="1200" kern="100" dirty="0"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(Weighted Degree Centrality)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상위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명</a:t>
              </a:r>
            </a:p>
          </p:txBody>
        </p:sp>
        <p:graphicFrame>
          <p:nvGraphicFramePr>
            <p:cNvPr id="26" name="차트 25">
              <a:extLst>
                <a:ext uri="{FF2B5EF4-FFF2-40B4-BE49-F238E27FC236}">
                  <a16:creationId xmlns:a16="http://schemas.microsoft.com/office/drawing/2014/main" id="{97B93DDC-5E80-4F7D-A966-62A1A4AADE8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17117378"/>
                </p:ext>
              </p:extLst>
            </p:nvPr>
          </p:nvGraphicFramePr>
          <p:xfrm>
            <a:off x="6937522" y="2199513"/>
            <a:ext cx="4436481" cy="17863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209DF3-4814-4879-85E1-63DB6349F596}"/>
                </a:ext>
              </a:extLst>
            </p:cNvPr>
            <p:cNvSpPr txBox="1"/>
            <p:nvPr/>
          </p:nvSpPr>
          <p:spPr>
            <a:xfrm>
              <a:off x="7972264" y="3919741"/>
              <a:ext cx="2693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표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2]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아티스트 가중연결 </a:t>
              </a:r>
              <a:r>
                <a:rPr lang="ko-KR" altLang="en-US" sz="1200" kern="100" dirty="0" err="1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중심성</a:t>
              </a:r>
              <a:endParaRPr lang="ko-KR" altLang="en-US" sz="1200" kern="100" dirty="0"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(Weighted Degree Centrality)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상위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명</a:t>
              </a:r>
            </a:p>
          </p:txBody>
        </p:sp>
        <p:graphicFrame>
          <p:nvGraphicFramePr>
            <p:cNvPr id="33" name="차트 32">
              <a:extLst>
                <a:ext uri="{FF2B5EF4-FFF2-40B4-BE49-F238E27FC236}">
                  <a16:creationId xmlns:a16="http://schemas.microsoft.com/office/drawing/2014/main" id="{BEBC8826-9CE5-4221-98DC-1F83304DEBE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10664741"/>
                </p:ext>
              </p:extLst>
            </p:nvPr>
          </p:nvGraphicFramePr>
          <p:xfrm>
            <a:off x="734385" y="4473405"/>
            <a:ext cx="4784629" cy="17863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D14BE7D-5000-43B2-B0F6-7F831700A0E7}"/>
                </a:ext>
              </a:extLst>
            </p:cNvPr>
            <p:cNvSpPr txBox="1"/>
            <p:nvPr/>
          </p:nvSpPr>
          <p:spPr>
            <a:xfrm>
              <a:off x="2061549" y="6188256"/>
              <a:ext cx="2693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표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3]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프로듀서 가중연결 </a:t>
              </a:r>
              <a:r>
                <a:rPr lang="ko-KR" altLang="en-US" sz="1200" kern="100" dirty="0" err="1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중심성</a:t>
              </a:r>
              <a:endParaRPr lang="ko-KR" altLang="en-US" sz="1200" kern="100" dirty="0"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(Weighted Degree Centrality)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상위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명</a:t>
              </a:r>
            </a:p>
          </p:txBody>
        </p:sp>
        <p:graphicFrame>
          <p:nvGraphicFramePr>
            <p:cNvPr id="35" name="차트 34">
              <a:extLst>
                <a:ext uri="{FF2B5EF4-FFF2-40B4-BE49-F238E27FC236}">
                  <a16:creationId xmlns:a16="http://schemas.microsoft.com/office/drawing/2014/main" id="{A5A5369D-B269-4967-9225-6488B3DC60E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87089476"/>
                </p:ext>
              </p:extLst>
            </p:nvPr>
          </p:nvGraphicFramePr>
          <p:xfrm>
            <a:off x="6590820" y="4445002"/>
            <a:ext cx="4784629" cy="17863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01A202-0419-47C8-A1B9-3BC89A567A17}"/>
                </a:ext>
              </a:extLst>
            </p:cNvPr>
            <p:cNvSpPr txBox="1"/>
            <p:nvPr/>
          </p:nvSpPr>
          <p:spPr>
            <a:xfrm>
              <a:off x="7972264" y="6179220"/>
              <a:ext cx="2693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표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4]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프로듀서 가중연결 </a:t>
              </a:r>
              <a:r>
                <a:rPr lang="ko-KR" altLang="en-US" sz="1200" kern="100" dirty="0" err="1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중심성</a:t>
              </a:r>
              <a:endParaRPr lang="ko-KR" altLang="en-US" sz="1200" kern="100" dirty="0"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 latinLnBrk="1"/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(Weighted Degree Centrality)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상위 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5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4803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6.25E-7 -0.046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C3A978-3F68-48D6-90FC-26050956C5D4}"/>
              </a:ext>
            </a:extLst>
          </p:cNvPr>
          <p:cNvSpPr txBox="1"/>
          <p:nvPr/>
        </p:nvSpPr>
        <p:spPr>
          <a:xfrm>
            <a:off x="4616070" y="270587"/>
            <a:ext cx="2919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그래프 생성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F76CBAC-3108-414A-B886-2D9E7FCD57FA}"/>
              </a:ext>
            </a:extLst>
          </p:cNvPr>
          <p:cNvCxnSpPr>
            <a:cxnSpLocks/>
          </p:cNvCxnSpPr>
          <p:nvPr/>
        </p:nvCxnSpPr>
        <p:spPr>
          <a:xfrm>
            <a:off x="4693455" y="1040028"/>
            <a:ext cx="2686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6F010D-D052-4566-AD6F-43C961B85B3C}"/>
              </a:ext>
            </a:extLst>
          </p:cNvPr>
          <p:cNvSpPr txBox="1"/>
          <p:nvPr/>
        </p:nvSpPr>
        <p:spPr>
          <a:xfrm>
            <a:off x="5054219" y="5813850"/>
            <a:ext cx="196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노드 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276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</a:t>
            </a: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엣지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450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</a:t>
            </a: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834793-7112-49B0-8E41-B890AF7C2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1601" y="1436472"/>
            <a:ext cx="4669756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6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C3A978-3F68-48D6-90FC-26050956C5D4}"/>
              </a:ext>
            </a:extLst>
          </p:cNvPr>
          <p:cNvSpPr txBox="1"/>
          <p:nvPr/>
        </p:nvSpPr>
        <p:spPr>
          <a:xfrm>
            <a:off x="4636305" y="270587"/>
            <a:ext cx="2919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중심성</a:t>
            </a:r>
            <a:r>
              <a:rPr lang="ko-KR" altLang="en-US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분석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F76CBAC-3108-414A-B886-2D9E7FCD57FA}"/>
              </a:ext>
            </a:extLst>
          </p:cNvPr>
          <p:cNvCxnSpPr>
            <a:cxnSpLocks/>
          </p:cNvCxnSpPr>
          <p:nvPr/>
        </p:nvCxnSpPr>
        <p:spPr>
          <a:xfrm>
            <a:off x="4636305" y="1040028"/>
            <a:ext cx="28383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6F010D-D052-4566-AD6F-43C961B85B3C}"/>
              </a:ext>
            </a:extLst>
          </p:cNvPr>
          <p:cNvSpPr txBox="1"/>
          <p:nvPr/>
        </p:nvSpPr>
        <p:spPr>
          <a:xfrm>
            <a:off x="1229898" y="1714219"/>
            <a:ext cx="96511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Gephi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해당 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en-US" altLang="ko-KR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gexf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파일을 입력한다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앞서 얻은 결과를 통해 가중연결 </a:t>
            </a:r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중심성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(Weighted Degree Centrality)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 적합하단 걸 파악했다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해당 중심성으로 파일을 구동한다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가중연결 </a:t>
            </a:r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중심성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(Weighted Degree Centrality)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통해 얻은 결과 중</a:t>
            </a: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457200" indent="-9525"/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상위값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개를 도출한다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457200" indent="-457200">
              <a:buAutoNum type="arabicPeriod" startAt="4"/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도출한 값을 통해 각 아티스트와 프로듀서의 영향력을 파악한다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457200" indent="-457200">
              <a:buAutoNum type="arabicPeriod" startAt="4"/>
            </a:pP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457200" indent="-457200">
              <a:buAutoNum type="arabicPeriod" startAt="4"/>
            </a:pP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프로듀서와 아티스트 간 영향력과 음원 차트의 상관관계를 분석한다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327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53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47713" y="1238250"/>
            <a:ext cx="3096574" cy="43815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02472" y="1638274"/>
            <a:ext cx="7636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캡스톤</a:t>
            </a:r>
            <a:r>
              <a:rPr lang="ko-KR" altLang="en-US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디자인 </a:t>
            </a:r>
            <a:r>
              <a:rPr lang="en-US" altLang="ko-KR" sz="3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4757738" y="2284605"/>
            <a:ext cx="26979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47619" y="2254449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Capstone Design 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47713" y="3609286"/>
            <a:ext cx="3096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컴퓨터공학과 김건희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2017103958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47713" y="4345201"/>
            <a:ext cx="3096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컴퓨터공학과 송근영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2017103997</a:t>
            </a:r>
          </a:p>
        </p:txBody>
      </p:sp>
    </p:spTree>
    <p:extLst>
      <p:ext uri="{BB962C8B-B14F-4D97-AF65-F5344CB8AC3E}">
        <p14:creationId xmlns:p14="http://schemas.microsoft.com/office/powerpoint/2010/main" val="240176240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26" grpId="0"/>
      <p:bldP spid="27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86F5AF-F788-4638-A665-C66936DE820F}"/>
              </a:ext>
            </a:extLst>
          </p:cNvPr>
          <p:cNvGrpSpPr/>
          <p:nvPr/>
        </p:nvGrpSpPr>
        <p:grpSpPr>
          <a:xfrm>
            <a:off x="1821235" y="2581927"/>
            <a:ext cx="8549529" cy="1538882"/>
            <a:chOff x="1821235" y="2581927"/>
            <a:chExt cx="8549529" cy="1538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654547-3F91-4B8D-B45E-2CCBA4E57911}"/>
                </a:ext>
              </a:extLst>
            </p:cNvPr>
            <p:cNvSpPr txBox="1"/>
            <p:nvPr/>
          </p:nvSpPr>
          <p:spPr>
            <a:xfrm>
              <a:off x="1821235" y="2581927"/>
              <a:ext cx="854952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Graph Centrality</a:t>
              </a:r>
              <a:r>
                <a:rPr lang="ko-KR" altLang="en-US" sz="28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를 이용한 국내 힙합</a:t>
              </a: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프로듀서와 아티스트 간 영향력과 음원 성적 분석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9F33420-6FC6-474F-BAF4-003388A4C7D1}"/>
                </a:ext>
              </a:extLst>
            </p:cNvPr>
            <p:cNvCxnSpPr>
              <a:cxnSpLocks/>
            </p:cNvCxnSpPr>
            <p:nvPr/>
          </p:nvCxnSpPr>
          <p:spPr>
            <a:xfrm>
              <a:off x="2527056" y="3536034"/>
              <a:ext cx="713129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FE4B1A-C0EF-4287-99D9-01131972901C}"/>
                </a:ext>
              </a:extLst>
            </p:cNvPr>
            <p:cNvSpPr txBox="1"/>
            <p:nvPr/>
          </p:nvSpPr>
          <p:spPr>
            <a:xfrm>
              <a:off x="3444471" y="3536034"/>
              <a:ext cx="53030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Analysis of between Korean hip-hop producer and artists’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influence and music chart using graph centrality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2F1185B-3F2B-4D6B-B1F8-00C79CF343CF}"/>
              </a:ext>
            </a:extLst>
          </p:cNvPr>
          <p:cNvSpPr txBox="1"/>
          <p:nvPr/>
        </p:nvSpPr>
        <p:spPr>
          <a:xfrm>
            <a:off x="578909" y="2285649"/>
            <a:ext cx="11027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21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세기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국내 음원 시장의 규모는 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 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6000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억에 달한다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이에 따라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여러</a:t>
            </a: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기획사와 연구에서 음원 흥행을 예측하기 위해 수많은 요인을 분석해왔다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일반적으로 아티스트가 곡의 흥행을 좌우한다고 생각하지만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프로듀서 역시 그에 못지않은 영향력을 끼친다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음악은 기본적으로 아티스트와 프로듀서의 합작으로 이루어진다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다만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국내의 어떤 연구에서도 프로듀서와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음원 차트의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관계를 분석한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사례가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없다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이에 따라 본 연구에서는 국내 힙합 장르에서 아티스트와 프로듀서가 음원 성적에</a:t>
            </a:r>
            <a:endParaRPr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끼치는 영향력을 그래프 </a:t>
            </a:r>
            <a:r>
              <a:rPr lang="ko-KR" altLang="en-US" sz="24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중심성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(Graph Centrality)</a:t>
            </a:r>
            <a:r>
              <a:rPr lang="ko-KR" altLang="en-US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이용하여 분석한다</a:t>
            </a:r>
            <a:r>
              <a:rPr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27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-0.320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D8DB0-FB3A-4296-8D8E-CBEFAA36D313}"/>
              </a:ext>
            </a:extLst>
          </p:cNvPr>
          <p:cNvSpPr txBox="1"/>
          <p:nvPr/>
        </p:nvSpPr>
        <p:spPr>
          <a:xfrm>
            <a:off x="5490706" y="270587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C254074-78D7-45AE-A64C-54433BBE85C8}"/>
              </a:ext>
            </a:extLst>
          </p:cNvPr>
          <p:cNvCxnSpPr>
            <a:cxnSpLocks/>
          </p:cNvCxnSpPr>
          <p:nvPr/>
        </p:nvCxnSpPr>
        <p:spPr>
          <a:xfrm>
            <a:off x="5576888" y="1040028"/>
            <a:ext cx="10191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15;p15">
            <a:extLst>
              <a:ext uri="{FF2B5EF4-FFF2-40B4-BE49-F238E27FC236}">
                <a16:creationId xmlns:a16="http://schemas.microsoft.com/office/drawing/2014/main" id="{BE980A2F-CD25-4607-8F12-9E0EB1CB632F}"/>
              </a:ext>
            </a:extLst>
          </p:cNvPr>
          <p:cNvSpPr txBox="1"/>
          <p:nvPr/>
        </p:nvSpPr>
        <p:spPr>
          <a:xfrm>
            <a:off x="197893" y="1273718"/>
            <a:ext cx="2112500" cy="161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500" b="0" i="0" u="none" strike="noStrike" cap="none" dirty="0">
                <a:solidFill>
                  <a:schemeClr val="accent6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Arial"/>
              </a:rPr>
              <a:t>01</a:t>
            </a:r>
            <a:endParaRPr b="0" i="0" u="none" strike="noStrike" cap="none" dirty="0">
              <a:solidFill>
                <a:schemeClr val="accent6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libri"/>
            </a:endParaRPr>
          </a:p>
        </p:txBody>
      </p:sp>
      <p:sp>
        <p:nvSpPr>
          <p:cNvPr id="8" name="Google Shape;116;p15">
            <a:extLst>
              <a:ext uri="{FF2B5EF4-FFF2-40B4-BE49-F238E27FC236}">
                <a16:creationId xmlns:a16="http://schemas.microsoft.com/office/drawing/2014/main" id="{96184B64-4D53-46C5-9010-41FE7007B375}"/>
              </a:ext>
            </a:extLst>
          </p:cNvPr>
          <p:cNvSpPr txBox="1"/>
          <p:nvPr/>
        </p:nvSpPr>
        <p:spPr>
          <a:xfrm>
            <a:off x="1341454" y="2058842"/>
            <a:ext cx="1054653" cy="64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400" b="1" i="0" u="none" strike="noStrike" cap="none" dirty="0">
                <a:solidFill>
                  <a:schemeClr val="accent6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Malgun Gothic"/>
              </a:rPr>
              <a:t>서론</a:t>
            </a:r>
            <a:endParaRPr b="1" i="0" u="none" strike="noStrike" cap="none" dirty="0">
              <a:solidFill>
                <a:schemeClr val="accent6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Malgun Gothic"/>
            </a:endParaRPr>
          </a:p>
        </p:txBody>
      </p:sp>
      <p:sp>
        <p:nvSpPr>
          <p:cNvPr id="9" name="Google Shape;117;p15">
            <a:extLst>
              <a:ext uri="{FF2B5EF4-FFF2-40B4-BE49-F238E27FC236}">
                <a16:creationId xmlns:a16="http://schemas.microsoft.com/office/drawing/2014/main" id="{E939AD14-07A4-4050-B368-FAC43F55D228}"/>
              </a:ext>
            </a:extLst>
          </p:cNvPr>
          <p:cNvSpPr txBox="1"/>
          <p:nvPr/>
        </p:nvSpPr>
        <p:spPr>
          <a:xfrm>
            <a:off x="197893" y="4145613"/>
            <a:ext cx="2198214" cy="161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500" b="0" i="0" u="none" strike="noStrike" cap="none" dirty="0">
                <a:solidFill>
                  <a:schemeClr val="accent6">
                    <a:lumMod val="40000"/>
                    <a:lumOff val="6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Arial"/>
              </a:rPr>
              <a:t>04</a:t>
            </a:r>
            <a:endParaRPr b="0" i="0" u="none" strike="noStrike" cap="none" dirty="0">
              <a:solidFill>
                <a:schemeClr val="accent6">
                  <a:lumMod val="40000"/>
                  <a:lumOff val="6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libri"/>
            </a:endParaRPr>
          </a:p>
        </p:txBody>
      </p:sp>
      <p:sp>
        <p:nvSpPr>
          <p:cNvPr id="10" name="Google Shape;118;p15">
            <a:extLst>
              <a:ext uri="{FF2B5EF4-FFF2-40B4-BE49-F238E27FC236}">
                <a16:creationId xmlns:a16="http://schemas.microsoft.com/office/drawing/2014/main" id="{45AFB2DF-C58D-40C4-A3DF-B542A9EF3054}"/>
              </a:ext>
            </a:extLst>
          </p:cNvPr>
          <p:cNvSpPr txBox="1"/>
          <p:nvPr/>
        </p:nvSpPr>
        <p:spPr>
          <a:xfrm>
            <a:off x="1297000" y="4918062"/>
            <a:ext cx="4678987" cy="64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가중치 공식</a:t>
            </a:r>
            <a:endParaRPr b="1" i="0" u="none" strike="noStrike" cap="none" dirty="0">
              <a:solidFill>
                <a:schemeClr val="accent6">
                  <a:lumMod val="40000"/>
                  <a:lumOff val="6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Google Shape;119;p15">
            <a:extLst>
              <a:ext uri="{FF2B5EF4-FFF2-40B4-BE49-F238E27FC236}">
                <a16:creationId xmlns:a16="http://schemas.microsoft.com/office/drawing/2014/main" id="{F50BB314-DF10-4175-AFF5-D3ED51AAE267}"/>
              </a:ext>
            </a:extLst>
          </p:cNvPr>
          <p:cNvSpPr txBox="1"/>
          <p:nvPr/>
        </p:nvSpPr>
        <p:spPr>
          <a:xfrm>
            <a:off x="1213475" y="3342218"/>
            <a:ext cx="4742857" cy="1068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b="0" i="0" u="none" strike="noStrike" cap="none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Arial"/>
              </a:rPr>
              <a:t>연구 목적</a:t>
            </a:r>
            <a:endParaRPr lang="en-US" altLang="ko-KR" b="0" i="0" u="none" strike="noStrike" cap="none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800" b="0" i="0" u="none" strike="noStrike" cap="none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Arial"/>
              </a:rPr>
              <a:t>관련 연구</a:t>
            </a:r>
            <a:endParaRPr sz="1800" b="0" i="0" u="none" strike="noStrike" cap="none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Arial"/>
            </a:endParaRPr>
          </a:p>
        </p:txBody>
      </p:sp>
      <p:sp>
        <p:nvSpPr>
          <p:cNvPr id="12" name="Google Shape;120;p15">
            <a:extLst>
              <a:ext uri="{FF2B5EF4-FFF2-40B4-BE49-F238E27FC236}">
                <a16:creationId xmlns:a16="http://schemas.microsoft.com/office/drawing/2014/main" id="{198D0C52-C87C-43C3-B5F9-5D4CE1D32AF5}"/>
              </a:ext>
            </a:extLst>
          </p:cNvPr>
          <p:cNvSpPr txBox="1"/>
          <p:nvPr/>
        </p:nvSpPr>
        <p:spPr>
          <a:xfrm>
            <a:off x="3843832" y="1273718"/>
            <a:ext cx="2112500" cy="161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500" b="0" i="0" u="none" strike="noStrike" cap="none" dirty="0">
                <a:solidFill>
                  <a:schemeClr val="accent6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Arial"/>
              </a:rPr>
              <a:t>02</a:t>
            </a:r>
            <a:endParaRPr b="0" i="0" u="none" strike="noStrike" cap="none" dirty="0">
              <a:solidFill>
                <a:schemeClr val="accent6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libri"/>
            </a:endParaRPr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id="{9C6F6A8E-0114-4290-AFD5-DF76DACD1407}"/>
              </a:ext>
            </a:extLst>
          </p:cNvPr>
          <p:cNvSpPr txBox="1"/>
          <p:nvPr/>
        </p:nvSpPr>
        <p:spPr>
          <a:xfrm>
            <a:off x="5002498" y="2058842"/>
            <a:ext cx="2285204" cy="161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400" b="1" i="0" u="none" strike="noStrike" cap="none" dirty="0">
                <a:solidFill>
                  <a:schemeClr val="accent6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Malgun Gothic"/>
              </a:rPr>
              <a:t>데이터 추출</a:t>
            </a:r>
            <a:endParaRPr lang="en-US" altLang="ko-KR" sz="3400" b="1" i="0" u="none" strike="noStrike" cap="none" dirty="0">
              <a:solidFill>
                <a:schemeClr val="accent6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400" b="1" dirty="0">
                <a:solidFill>
                  <a:schemeClr val="accent6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Malgun Gothic"/>
              </a:rPr>
              <a:t>및 정제</a:t>
            </a:r>
            <a:endParaRPr b="1" i="0" u="none" strike="noStrike" cap="none" dirty="0">
              <a:solidFill>
                <a:schemeClr val="accent6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Malgun Gothic"/>
            </a:endParaRPr>
          </a:p>
        </p:txBody>
      </p:sp>
      <p:sp>
        <p:nvSpPr>
          <p:cNvPr id="14" name="Google Shape;122;p15">
            <a:extLst>
              <a:ext uri="{FF2B5EF4-FFF2-40B4-BE49-F238E27FC236}">
                <a16:creationId xmlns:a16="http://schemas.microsoft.com/office/drawing/2014/main" id="{32D24836-4D3B-4ED8-B299-8CF5BD029516}"/>
              </a:ext>
            </a:extLst>
          </p:cNvPr>
          <p:cNvSpPr txBox="1"/>
          <p:nvPr/>
        </p:nvSpPr>
        <p:spPr>
          <a:xfrm>
            <a:off x="3843832" y="4145613"/>
            <a:ext cx="21981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500" b="0" i="0" u="none" strike="noStrike" cap="none">
                <a:solidFill>
                  <a:schemeClr val="accent6">
                    <a:lumMod val="40000"/>
                    <a:lumOff val="6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Arial"/>
              </a:rPr>
              <a:t>05</a:t>
            </a:r>
            <a:endParaRPr b="0" i="0" u="none" strike="noStrike" cap="none">
              <a:solidFill>
                <a:schemeClr val="accent6">
                  <a:lumMod val="40000"/>
                  <a:lumOff val="6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libri"/>
            </a:endParaRPr>
          </a:p>
        </p:txBody>
      </p:sp>
      <p:sp>
        <p:nvSpPr>
          <p:cNvPr id="15" name="Google Shape;123;p15">
            <a:extLst>
              <a:ext uri="{FF2B5EF4-FFF2-40B4-BE49-F238E27FC236}">
                <a16:creationId xmlns:a16="http://schemas.microsoft.com/office/drawing/2014/main" id="{52B4D6FB-54EC-4968-9264-23A4A5028866}"/>
              </a:ext>
            </a:extLst>
          </p:cNvPr>
          <p:cNvSpPr txBox="1"/>
          <p:nvPr/>
        </p:nvSpPr>
        <p:spPr>
          <a:xfrm>
            <a:off x="4994031" y="4918062"/>
            <a:ext cx="4678987" cy="64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400" b="1" i="0" u="none" strike="noStrike" cap="none" dirty="0">
                <a:solidFill>
                  <a:schemeClr val="accent6">
                    <a:lumMod val="40000"/>
                    <a:lumOff val="6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가중치 공식</a:t>
            </a:r>
            <a:endParaRPr b="1" i="0" u="none" strike="noStrike" cap="none" dirty="0">
              <a:solidFill>
                <a:schemeClr val="accent6">
                  <a:lumMod val="40000"/>
                  <a:lumOff val="6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7" name="Google Shape;126;p15">
            <a:extLst>
              <a:ext uri="{FF2B5EF4-FFF2-40B4-BE49-F238E27FC236}">
                <a16:creationId xmlns:a16="http://schemas.microsoft.com/office/drawing/2014/main" id="{643F4CEC-27FA-4CD3-87B3-7A90E3CF2F87}"/>
              </a:ext>
            </a:extLst>
          </p:cNvPr>
          <p:cNvSpPr txBox="1"/>
          <p:nvPr/>
        </p:nvSpPr>
        <p:spPr>
          <a:xfrm>
            <a:off x="7588387" y="1273718"/>
            <a:ext cx="2112500" cy="161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500" b="0" i="0" u="none" strike="noStrike" cap="none" dirty="0">
                <a:solidFill>
                  <a:schemeClr val="accent6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Arial"/>
              </a:rPr>
              <a:t>03</a:t>
            </a:r>
            <a:endParaRPr b="0" i="0" u="none" strike="noStrike" cap="none" dirty="0">
              <a:solidFill>
                <a:schemeClr val="accent6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libri"/>
            </a:endParaRPr>
          </a:p>
        </p:txBody>
      </p:sp>
      <p:sp>
        <p:nvSpPr>
          <p:cNvPr id="18" name="Google Shape;127;p15">
            <a:extLst>
              <a:ext uri="{FF2B5EF4-FFF2-40B4-BE49-F238E27FC236}">
                <a16:creationId xmlns:a16="http://schemas.microsoft.com/office/drawing/2014/main" id="{1CCB2A55-5A6B-464A-A295-9596F3F3E9EA}"/>
              </a:ext>
            </a:extLst>
          </p:cNvPr>
          <p:cNvSpPr txBox="1"/>
          <p:nvPr/>
        </p:nvSpPr>
        <p:spPr>
          <a:xfrm>
            <a:off x="8786230" y="2058842"/>
            <a:ext cx="2235740" cy="1283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i="0" u="none" strike="noStrike" cap="none" dirty="0">
                <a:solidFill>
                  <a:schemeClr val="accent6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그래프 생성</a:t>
            </a:r>
            <a:endParaRPr lang="en-US" altLang="ko-KR" sz="3200" b="1" i="0" u="none" strike="noStrike" cap="none" dirty="0">
              <a:solidFill>
                <a:schemeClr val="accent6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i="0" u="none" strike="noStrike" cap="none" dirty="0">
                <a:solidFill>
                  <a:schemeClr val="accent6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및 시각화</a:t>
            </a:r>
            <a:endParaRPr sz="1600" b="1" i="0" u="none" strike="noStrike" cap="none" dirty="0">
              <a:solidFill>
                <a:schemeClr val="accent6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0" name="Google Shape;130;p15">
            <a:extLst>
              <a:ext uri="{FF2B5EF4-FFF2-40B4-BE49-F238E27FC236}">
                <a16:creationId xmlns:a16="http://schemas.microsoft.com/office/drawing/2014/main" id="{E13CD78A-DE14-49C6-BB0E-02CDC5945A1F}"/>
              </a:ext>
            </a:extLst>
          </p:cNvPr>
          <p:cNvSpPr txBox="1"/>
          <p:nvPr/>
        </p:nvSpPr>
        <p:spPr>
          <a:xfrm>
            <a:off x="7597796" y="4145613"/>
            <a:ext cx="21981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500" b="0" i="0" u="none" strike="noStrike" cap="none">
                <a:solidFill>
                  <a:schemeClr val="accent6">
                    <a:lumMod val="40000"/>
                    <a:lumOff val="6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Arial"/>
              </a:rPr>
              <a:t>0</a:t>
            </a:r>
            <a:r>
              <a:rPr lang="ko-KR" sz="8500">
                <a:solidFill>
                  <a:schemeClr val="accent6">
                    <a:lumMod val="40000"/>
                    <a:lumOff val="6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</a:t>
            </a:r>
            <a:endParaRPr b="0" i="0" u="none" strike="noStrike" cap="none">
              <a:solidFill>
                <a:schemeClr val="accent6">
                  <a:lumMod val="40000"/>
                  <a:lumOff val="6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Calibri"/>
            </a:endParaRPr>
          </a:p>
        </p:txBody>
      </p:sp>
      <p:sp>
        <p:nvSpPr>
          <p:cNvPr id="21" name="Google Shape;131;p15">
            <a:extLst>
              <a:ext uri="{FF2B5EF4-FFF2-40B4-BE49-F238E27FC236}">
                <a16:creationId xmlns:a16="http://schemas.microsoft.com/office/drawing/2014/main" id="{FD2C450D-BAFE-4B78-99A2-10AF6C9FF4F6}"/>
              </a:ext>
            </a:extLst>
          </p:cNvPr>
          <p:cNvSpPr txBox="1"/>
          <p:nvPr/>
        </p:nvSpPr>
        <p:spPr>
          <a:xfrm>
            <a:off x="8816457" y="4918062"/>
            <a:ext cx="46791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결론</a:t>
            </a:r>
            <a:endParaRPr b="1" i="0" u="none" strike="noStrike" cap="none" dirty="0">
              <a:solidFill>
                <a:schemeClr val="accent6">
                  <a:lumMod val="40000"/>
                  <a:lumOff val="6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3" name="Google Shape;119;p15">
            <a:extLst>
              <a:ext uri="{FF2B5EF4-FFF2-40B4-BE49-F238E27FC236}">
                <a16:creationId xmlns:a16="http://schemas.microsoft.com/office/drawing/2014/main" id="{CA49226F-32F3-46D7-AD0F-6C80D2A87676}"/>
              </a:ext>
            </a:extLst>
          </p:cNvPr>
          <p:cNvSpPr txBox="1"/>
          <p:nvPr/>
        </p:nvSpPr>
        <p:spPr>
          <a:xfrm>
            <a:off x="8644638" y="3342218"/>
            <a:ext cx="2432088" cy="1068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b="0" i="0" u="none" strike="noStrike" cap="none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Arial"/>
              </a:rPr>
              <a:t>중심성</a:t>
            </a:r>
            <a:r>
              <a:rPr lang="ko-KR" altLang="en-US" b="0" i="0" u="none" strike="noStrike" cap="none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Arial"/>
              </a:rPr>
              <a:t> 채택</a:t>
            </a:r>
            <a:endParaRPr sz="1800" b="0" i="0" u="none" strike="noStrike" cap="none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980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08D79-39BB-4BD5-8C44-585BA88EC23B}"/>
              </a:ext>
            </a:extLst>
          </p:cNvPr>
          <p:cNvSpPr txBox="1"/>
          <p:nvPr/>
        </p:nvSpPr>
        <p:spPr>
          <a:xfrm>
            <a:off x="4892786" y="270587"/>
            <a:ext cx="2406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연구 목적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4074154-B19D-4FCC-B384-C0572936B53B}"/>
              </a:ext>
            </a:extLst>
          </p:cNvPr>
          <p:cNvCxnSpPr>
            <a:cxnSpLocks/>
          </p:cNvCxnSpPr>
          <p:nvPr/>
        </p:nvCxnSpPr>
        <p:spPr>
          <a:xfrm>
            <a:off x="4986497" y="1040028"/>
            <a:ext cx="22190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29786D-9D20-4912-A3DA-1D12B5166569}"/>
              </a:ext>
            </a:extLst>
          </p:cNvPr>
          <p:cNvSpPr txBox="1"/>
          <p:nvPr/>
        </p:nvSpPr>
        <p:spPr>
          <a:xfrm>
            <a:off x="876689" y="2232845"/>
            <a:ext cx="104351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/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Graph Centrality</a:t>
            </a:r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이용해 힙합 장르에서 프로듀서와 아티스트의 연관성과 영향력을 파악한다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360363" indent="-360363"/>
            <a:endParaRPr lang="ko-KR" altLang="en-US" sz="28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C4289F-3086-4F90-8B5C-C9277DACD4FC}"/>
              </a:ext>
            </a:extLst>
          </p:cNvPr>
          <p:cNvSpPr txBox="1"/>
          <p:nvPr/>
        </p:nvSpPr>
        <p:spPr>
          <a:xfrm>
            <a:off x="876689" y="4208836"/>
            <a:ext cx="10435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/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프로듀서와 아티스트 간 영향력과 음원 차트의 상관관계를 분석한다</a:t>
            </a:r>
            <a:r>
              <a:rPr lang="en-US" altLang="ko-KR" sz="28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360363" indent="-360363"/>
            <a:endParaRPr lang="ko-KR" altLang="en-US" sz="28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60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436FE-3418-468D-A122-5A11802D5C94}"/>
              </a:ext>
            </a:extLst>
          </p:cNvPr>
          <p:cNvSpPr txBox="1"/>
          <p:nvPr/>
        </p:nvSpPr>
        <p:spPr>
          <a:xfrm>
            <a:off x="4892786" y="270587"/>
            <a:ext cx="2406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관련 연구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FE59DDA-9983-431A-9C27-9406307E3780}"/>
              </a:ext>
            </a:extLst>
          </p:cNvPr>
          <p:cNvCxnSpPr>
            <a:cxnSpLocks/>
          </p:cNvCxnSpPr>
          <p:nvPr/>
        </p:nvCxnSpPr>
        <p:spPr>
          <a:xfrm>
            <a:off x="4986497" y="1040028"/>
            <a:ext cx="22190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4EBA08-B469-4833-91DE-A074321E09C8}"/>
              </a:ext>
            </a:extLst>
          </p:cNvPr>
          <p:cNvSpPr txBox="1"/>
          <p:nvPr/>
        </p:nvSpPr>
        <p:spPr>
          <a:xfrm>
            <a:off x="1104753" y="2936861"/>
            <a:ext cx="9982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 R </a:t>
            </a:r>
            <a:r>
              <a:rPr lang="ko-KR" altLang="en-US" sz="4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기반의 빅데이터 기술을 활용한 뉴스기사와 음원차트의 상관관계 분석 </a:t>
            </a:r>
            <a:r>
              <a:rPr lang="en-US" altLang="ko-KR" sz="4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’</a:t>
            </a:r>
            <a:endParaRPr lang="ko-KR" altLang="en-US" sz="40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6806116-ADA8-4C11-B55C-E4963F953448}"/>
              </a:ext>
            </a:extLst>
          </p:cNvPr>
          <p:cNvGrpSpPr/>
          <p:nvPr/>
        </p:nvGrpSpPr>
        <p:grpSpPr>
          <a:xfrm>
            <a:off x="1063043" y="4050645"/>
            <a:ext cx="10024203" cy="2136886"/>
            <a:chOff x="789380" y="4050645"/>
            <a:chExt cx="10024203" cy="213688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26B2C2B-4673-4A13-ABEA-F89D997A8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58584">
              <a:off x="1065567" y="4305802"/>
              <a:ext cx="1566319" cy="156631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3FA608D-A76C-40C2-9B62-64866838C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2078461" y="4523324"/>
              <a:ext cx="1370216" cy="137021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D8E1D0D-D9F8-48F0-9836-A40643ED5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547" y="4278476"/>
              <a:ext cx="1620970" cy="162097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BE80DAD-D9C9-436E-9F74-76772D9AF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2548" y="4671989"/>
              <a:ext cx="1030311" cy="1030311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4F7022B-4885-430C-B4BD-43B492958A05}"/>
                </a:ext>
              </a:extLst>
            </p:cNvPr>
            <p:cNvSpPr/>
            <p:nvPr/>
          </p:nvSpPr>
          <p:spPr>
            <a:xfrm>
              <a:off x="789380" y="4242125"/>
              <a:ext cx="5729529" cy="175392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4FB6D28-6FAE-4F95-B21C-E64E45CCF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6697" y="4050645"/>
              <a:ext cx="2136886" cy="213688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398C55E-6ECB-404A-B9F0-9398752E9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9080" y="4369349"/>
              <a:ext cx="1617498" cy="1617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07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137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436FE-3418-468D-A122-5A11802D5C94}"/>
              </a:ext>
            </a:extLst>
          </p:cNvPr>
          <p:cNvSpPr txBox="1"/>
          <p:nvPr/>
        </p:nvSpPr>
        <p:spPr>
          <a:xfrm>
            <a:off x="3927807" y="270587"/>
            <a:ext cx="445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 아키텍처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FE59DDA-9983-431A-9C27-9406307E3780}"/>
              </a:ext>
            </a:extLst>
          </p:cNvPr>
          <p:cNvCxnSpPr>
            <a:cxnSpLocks/>
          </p:cNvCxnSpPr>
          <p:nvPr/>
        </p:nvCxnSpPr>
        <p:spPr>
          <a:xfrm>
            <a:off x="4010184" y="1040028"/>
            <a:ext cx="42007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B3A2D6-537C-4BF5-8163-80908B16C001}"/>
              </a:ext>
            </a:extLst>
          </p:cNvPr>
          <p:cNvSpPr txBox="1"/>
          <p:nvPr/>
        </p:nvSpPr>
        <p:spPr>
          <a:xfrm>
            <a:off x="2534908" y="2048023"/>
            <a:ext cx="158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ㅁㄴ</a:t>
            </a:r>
            <a:endParaRPr kumimoji="1" lang="ko-KR" altLang="en-US" sz="2800" b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6CBB25-5DEC-4021-801F-9BDCD0C3EDAC}"/>
              </a:ext>
            </a:extLst>
          </p:cNvPr>
          <p:cNvSpPr txBox="1"/>
          <p:nvPr/>
        </p:nvSpPr>
        <p:spPr>
          <a:xfrm>
            <a:off x="7855614" y="2037089"/>
            <a:ext cx="208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시각화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592FD8-FF56-4A80-B8CC-5BFAC1DDBD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004" y="2622269"/>
            <a:ext cx="1830376" cy="1830376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5600A56A-1A93-42FE-80F6-762AA8201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0389" y="2513812"/>
            <a:ext cx="2231379" cy="204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1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C581E9-720E-48EF-B8A9-F655B176544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5" y="1508421"/>
            <a:ext cx="5081579" cy="4851786"/>
          </a:xfrm>
          <a:prstGeom prst="rect">
            <a:avLst/>
          </a:prstGeom>
          <a:solidFill>
            <a:schemeClr val="bg1"/>
          </a:solidFill>
          <a:ln w="44450"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9606C-2040-4BEC-94E9-DD4AE2BAE4AF}"/>
              </a:ext>
            </a:extLst>
          </p:cNvPr>
          <p:cNvSpPr txBox="1"/>
          <p:nvPr/>
        </p:nvSpPr>
        <p:spPr>
          <a:xfrm>
            <a:off x="6463898" y="1672157"/>
            <a:ext cx="527090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프로그램을 통해 음원 서비스에서 데이터를 수집한다</a:t>
            </a:r>
            <a:r>
              <a:rPr lang="en-US" altLang="ko-KR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algn="ctr"/>
            <a:endParaRPr lang="en-US" altLang="ko-KR" sz="27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수집된 데이터를 시각화</a:t>
            </a:r>
            <a:r>
              <a:rPr lang="en-US" altLang="ko-KR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프로그램에 적합한 형태로 정제 및</a:t>
            </a:r>
            <a:r>
              <a:rPr lang="en-US" altLang="ko-KR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가공하는 과정을 거친다</a:t>
            </a:r>
            <a:r>
              <a:rPr lang="en-US" altLang="ko-KR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algn="ctr"/>
            <a:endParaRPr lang="en-US" altLang="ko-KR" sz="27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그렇게 </a:t>
            </a:r>
            <a:r>
              <a:rPr lang="ko-KR" altLang="en-US" sz="27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시각화되어</a:t>
            </a:r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생성된 그래프는 가중연결 </a:t>
            </a:r>
            <a:r>
              <a:rPr lang="ko-KR" altLang="en-US" sz="27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중심성</a:t>
            </a:r>
            <a:r>
              <a:rPr lang="en-US" altLang="ko-KR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(Weighted Degree Centrality)</a:t>
            </a:r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통해 분석해 원하는 결과를 도출한다</a:t>
            </a:r>
            <a:r>
              <a:rPr lang="en-US" altLang="ko-KR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27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29F64-341C-4B0A-B01D-CB6C0715FA3A}"/>
              </a:ext>
            </a:extLst>
          </p:cNvPr>
          <p:cNvSpPr txBox="1"/>
          <p:nvPr/>
        </p:nvSpPr>
        <p:spPr>
          <a:xfrm>
            <a:off x="3927807" y="270587"/>
            <a:ext cx="462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 모듈구조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EE61A2-D357-4442-AACF-CF8CF19E5719}"/>
              </a:ext>
            </a:extLst>
          </p:cNvPr>
          <p:cNvCxnSpPr>
            <a:cxnSpLocks/>
          </p:cNvCxnSpPr>
          <p:nvPr/>
        </p:nvCxnSpPr>
        <p:spPr>
          <a:xfrm>
            <a:off x="4010184" y="1040028"/>
            <a:ext cx="42007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30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511821-9D2C-4F00-9CD5-2F74F6FE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1013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26" name="Picture 2" descr="멜론 로고">
            <a:extLst>
              <a:ext uri="{FF2B5EF4-FFF2-40B4-BE49-F238E27FC236}">
                <a16:creationId xmlns:a16="http://schemas.microsoft.com/office/drawing/2014/main" id="{5E23279B-97DE-47D0-BA0A-61BC08283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89880" l="3475" r="95761">
                        <a14:foregroundMark x1="10910" y1="49057" x2="10910" y2="49057"/>
                        <a14:foregroundMark x1="10563" y1="44940" x2="13134" y2="55575"/>
                        <a14:foregroundMark x1="7992" y1="34305" x2="11258" y2="44082"/>
                        <a14:foregroundMark x1="6949" y1="27444" x2="8478" y2="35506"/>
                        <a14:foregroundMark x1="3544" y1="30875" x2="3544" y2="30875"/>
                        <a14:foregroundMark x1="38429" y1="57118" x2="38429" y2="57118"/>
                        <a14:foregroundMark x1="54691" y1="45283" x2="54691" y2="45283"/>
                        <a14:foregroundMark x1="66227" y1="42367" x2="66227" y2="42367"/>
                        <a14:foregroundMark x1="77901" y1="18525" x2="77901" y2="18525"/>
                        <a14:foregroundMark x1="83044" y1="48714" x2="83044" y2="48714"/>
                        <a14:foregroundMark x1="95761" y1="53859" x2="95761" y2="53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12" y="2398247"/>
            <a:ext cx="5981700" cy="242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한국음악저작권협회KOMCA - YouTube">
            <a:extLst>
              <a:ext uri="{FF2B5EF4-FFF2-40B4-BE49-F238E27FC236}">
                <a16:creationId xmlns:a16="http://schemas.microsoft.com/office/drawing/2014/main" id="{3419649E-15A2-4FFE-A1E6-6ED53EAA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822" y="2095491"/>
            <a:ext cx="3026229" cy="302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6F368A-9E5D-485D-9BD0-40E68E620364}"/>
              </a:ext>
            </a:extLst>
          </p:cNvPr>
          <p:cNvSpPr txBox="1"/>
          <p:nvPr/>
        </p:nvSpPr>
        <p:spPr>
          <a:xfrm>
            <a:off x="1268186" y="5330651"/>
            <a:ext cx="51764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멜론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612CCE-BFAB-493B-B427-28B73E576D3B}"/>
              </a:ext>
            </a:extLst>
          </p:cNvPr>
          <p:cNvSpPr txBox="1"/>
          <p:nvPr/>
        </p:nvSpPr>
        <p:spPr>
          <a:xfrm>
            <a:off x="6633322" y="5330651"/>
            <a:ext cx="51764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한국저작권협회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C6C05B-1F4E-4BCD-A817-53F9686A52BB}"/>
              </a:ext>
            </a:extLst>
          </p:cNvPr>
          <p:cNvSpPr txBox="1"/>
          <p:nvPr/>
        </p:nvSpPr>
        <p:spPr>
          <a:xfrm>
            <a:off x="3696946" y="270587"/>
            <a:ext cx="4798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추출 및 정제</a:t>
            </a:r>
            <a:endParaRPr lang="en-US" altLang="ko-KR" sz="4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8ACCBC9-40F5-4C83-81C1-38310206946E}"/>
              </a:ext>
            </a:extLst>
          </p:cNvPr>
          <p:cNvCxnSpPr>
            <a:cxnSpLocks/>
          </p:cNvCxnSpPr>
          <p:nvPr/>
        </p:nvCxnSpPr>
        <p:spPr>
          <a:xfrm>
            <a:off x="3842623" y="1040028"/>
            <a:ext cx="4506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15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2445</TotalTime>
  <Words>1812</Words>
  <Application>Microsoft Office PowerPoint</Application>
  <PresentationFormat>와이드스크린</PresentationFormat>
  <Paragraphs>278</Paragraphs>
  <Slides>17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조선일보명조</vt:lpstr>
      <vt:lpstr>신명 견명조</vt:lpstr>
      <vt:lpstr>Wingdings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송근영</dc:creator>
  <cp:lastModifiedBy>송 근영</cp:lastModifiedBy>
  <cp:revision>170</cp:revision>
  <dcterms:created xsi:type="dcterms:W3CDTF">2017-05-12T17:08:13Z</dcterms:created>
  <dcterms:modified xsi:type="dcterms:W3CDTF">2022-05-29T14:23:18Z</dcterms:modified>
</cp:coreProperties>
</file>